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113"/>
  </p:notesMasterIdLst>
  <p:handoutMasterIdLst>
    <p:handoutMasterId r:id="rId114"/>
  </p:handoutMasterIdLst>
  <p:sldIdLst>
    <p:sldId id="256" r:id="rId5"/>
    <p:sldId id="464" r:id="rId6"/>
    <p:sldId id="460" r:id="rId7"/>
    <p:sldId id="466" r:id="rId8"/>
    <p:sldId id="465" r:id="rId9"/>
    <p:sldId id="467" r:id="rId10"/>
    <p:sldId id="468" r:id="rId11"/>
    <p:sldId id="469" r:id="rId12"/>
    <p:sldId id="470" r:id="rId13"/>
    <p:sldId id="471" r:id="rId14"/>
    <p:sldId id="474" r:id="rId15"/>
    <p:sldId id="473" r:id="rId16"/>
    <p:sldId id="528" r:id="rId17"/>
    <p:sldId id="529" r:id="rId18"/>
    <p:sldId id="530" r:id="rId19"/>
    <p:sldId id="531" r:id="rId20"/>
    <p:sldId id="532" r:id="rId21"/>
    <p:sldId id="533" r:id="rId22"/>
    <p:sldId id="535" r:id="rId23"/>
    <p:sldId id="536" r:id="rId24"/>
    <p:sldId id="537" r:id="rId25"/>
    <p:sldId id="538" r:id="rId26"/>
    <p:sldId id="539" r:id="rId27"/>
    <p:sldId id="540" r:id="rId28"/>
    <p:sldId id="541" r:id="rId29"/>
    <p:sldId id="542" r:id="rId30"/>
    <p:sldId id="543" r:id="rId31"/>
    <p:sldId id="544" r:id="rId32"/>
    <p:sldId id="545" r:id="rId33"/>
    <p:sldId id="546" r:id="rId34"/>
    <p:sldId id="547" r:id="rId35"/>
    <p:sldId id="548" r:id="rId36"/>
    <p:sldId id="549" r:id="rId37"/>
    <p:sldId id="550" r:id="rId38"/>
    <p:sldId id="552" r:id="rId39"/>
    <p:sldId id="551" r:id="rId40"/>
    <p:sldId id="553" r:id="rId41"/>
    <p:sldId id="554" r:id="rId42"/>
    <p:sldId id="555" r:id="rId43"/>
    <p:sldId id="557" r:id="rId44"/>
    <p:sldId id="556" r:id="rId45"/>
    <p:sldId id="558" r:id="rId46"/>
    <p:sldId id="559" r:id="rId47"/>
    <p:sldId id="560" r:id="rId48"/>
    <p:sldId id="561" r:id="rId49"/>
    <p:sldId id="564" r:id="rId50"/>
    <p:sldId id="565" r:id="rId51"/>
    <p:sldId id="566" r:id="rId52"/>
    <p:sldId id="567" r:id="rId53"/>
    <p:sldId id="568" r:id="rId54"/>
    <p:sldId id="569" r:id="rId55"/>
    <p:sldId id="570" r:id="rId56"/>
    <p:sldId id="571" r:id="rId57"/>
    <p:sldId id="572" r:id="rId58"/>
    <p:sldId id="573" r:id="rId59"/>
    <p:sldId id="574" r:id="rId60"/>
    <p:sldId id="575" r:id="rId61"/>
    <p:sldId id="576" r:id="rId62"/>
    <p:sldId id="577" r:id="rId63"/>
    <p:sldId id="578" r:id="rId64"/>
    <p:sldId id="579" r:id="rId65"/>
    <p:sldId id="580" r:id="rId66"/>
    <p:sldId id="581" r:id="rId67"/>
    <p:sldId id="582" r:id="rId68"/>
    <p:sldId id="583" r:id="rId69"/>
    <p:sldId id="584" r:id="rId70"/>
    <p:sldId id="585" r:id="rId71"/>
    <p:sldId id="586" r:id="rId72"/>
    <p:sldId id="587" r:id="rId73"/>
    <p:sldId id="588" r:id="rId74"/>
    <p:sldId id="589" r:id="rId75"/>
    <p:sldId id="590" r:id="rId76"/>
    <p:sldId id="591" r:id="rId77"/>
    <p:sldId id="592" r:id="rId78"/>
    <p:sldId id="593" r:id="rId79"/>
    <p:sldId id="594" r:id="rId80"/>
    <p:sldId id="595" r:id="rId81"/>
    <p:sldId id="596" r:id="rId82"/>
    <p:sldId id="597" r:id="rId83"/>
    <p:sldId id="598" r:id="rId84"/>
    <p:sldId id="599" r:id="rId85"/>
    <p:sldId id="600" r:id="rId86"/>
    <p:sldId id="601" r:id="rId87"/>
    <p:sldId id="602" r:id="rId88"/>
    <p:sldId id="603" r:id="rId89"/>
    <p:sldId id="605" r:id="rId90"/>
    <p:sldId id="604" r:id="rId91"/>
    <p:sldId id="606" r:id="rId92"/>
    <p:sldId id="607" r:id="rId93"/>
    <p:sldId id="608" r:id="rId94"/>
    <p:sldId id="609" r:id="rId95"/>
    <p:sldId id="610" r:id="rId96"/>
    <p:sldId id="611" r:id="rId97"/>
    <p:sldId id="612" r:id="rId98"/>
    <p:sldId id="613" r:id="rId99"/>
    <p:sldId id="614" r:id="rId100"/>
    <p:sldId id="615" r:id="rId101"/>
    <p:sldId id="616" r:id="rId102"/>
    <p:sldId id="617" r:id="rId103"/>
    <p:sldId id="618" r:id="rId104"/>
    <p:sldId id="619" r:id="rId105"/>
    <p:sldId id="620" r:id="rId106"/>
    <p:sldId id="621" r:id="rId107"/>
    <p:sldId id="622" r:id="rId108"/>
    <p:sldId id="623" r:id="rId109"/>
    <p:sldId id="624" r:id="rId110"/>
    <p:sldId id="625" r:id="rId111"/>
    <p:sldId id="527" r:id="rId112"/>
  </p:sldIdLst>
  <p:sldSz cx="9144000" cy="6858000" type="screen4x3"/>
  <p:notesSz cx="9928225" cy="6797675"/>
  <p:custDataLst>
    <p:tags r:id="rId115"/>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nderoth" initials="E" lastIdx="3" clrIdx="0">
    <p:extLst>
      <p:ext uri="{19B8F6BF-5375-455C-9EA6-DF929625EA0E}">
        <p15:presenceInfo xmlns:p15="http://schemas.microsoft.com/office/powerpoint/2012/main" userId="Enderot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FAFAB4"/>
    <a:srgbClr val="0070C0"/>
    <a:srgbClr val="FDFDCB"/>
    <a:srgbClr val="B5F1C9"/>
    <a:srgbClr val="F9CBF6"/>
    <a:srgbClr val="F6B0F1"/>
    <a:srgbClr val="DBEEF4"/>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02" autoAdjust="0"/>
    <p:restoredTop sz="95141" autoAdjust="0"/>
  </p:normalViewPr>
  <p:slideViewPr>
    <p:cSldViewPr>
      <p:cViewPr varScale="1">
        <p:scale>
          <a:sx n="82" d="100"/>
          <a:sy n="82" d="100"/>
        </p:scale>
        <p:origin x="1044" y="96"/>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presProps" Target="presProp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notesMaster" Target="notesMasters/notesMaster1.xml"/><Relationship Id="rId118" Type="http://schemas.openxmlformats.org/officeDocument/2006/relationships/viewProps" Target="viewProps.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handoutMaster" Target="handoutMasters/handoutMaster1.xml"/><Relationship Id="rId119"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tags" Target="tags/tag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commentAuthors" Target="commentAuthor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02/05/2018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5/2/2018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418423890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100</a:t>
            </a:fld>
            <a:endParaRPr lang="en-GB" dirty="0"/>
          </a:p>
        </p:txBody>
      </p:sp>
    </p:spTree>
    <p:extLst>
      <p:ext uri="{BB962C8B-B14F-4D97-AF65-F5344CB8AC3E}">
        <p14:creationId xmlns:p14="http://schemas.microsoft.com/office/powerpoint/2010/main" val="257013238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101</a:t>
            </a:fld>
            <a:endParaRPr lang="en-GB" dirty="0"/>
          </a:p>
        </p:txBody>
      </p:sp>
    </p:spTree>
    <p:extLst>
      <p:ext uri="{BB962C8B-B14F-4D97-AF65-F5344CB8AC3E}">
        <p14:creationId xmlns:p14="http://schemas.microsoft.com/office/powerpoint/2010/main" val="4060235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102</a:t>
            </a:fld>
            <a:endParaRPr lang="en-GB" dirty="0"/>
          </a:p>
        </p:txBody>
      </p:sp>
    </p:spTree>
    <p:extLst>
      <p:ext uri="{BB962C8B-B14F-4D97-AF65-F5344CB8AC3E}">
        <p14:creationId xmlns:p14="http://schemas.microsoft.com/office/powerpoint/2010/main" val="156917341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103</a:t>
            </a:fld>
            <a:endParaRPr lang="en-GB" dirty="0"/>
          </a:p>
        </p:txBody>
      </p:sp>
    </p:spTree>
    <p:extLst>
      <p:ext uri="{BB962C8B-B14F-4D97-AF65-F5344CB8AC3E}">
        <p14:creationId xmlns:p14="http://schemas.microsoft.com/office/powerpoint/2010/main" val="398800435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104</a:t>
            </a:fld>
            <a:endParaRPr lang="en-GB" dirty="0"/>
          </a:p>
        </p:txBody>
      </p:sp>
    </p:spTree>
    <p:extLst>
      <p:ext uri="{BB962C8B-B14F-4D97-AF65-F5344CB8AC3E}">
        <p14:creationId xmlns:p14="http://schemas.microsoft.com/office/powerpoint/2010/main" val="381793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105</a:t>
            </a:fld>
            <a:endParaRPr lang="en-GB" dirty="0"/>
          </a:p>
        </p:txBody>
      </p:sp>
    </p:spTree>
    <p:extLst>
      <p:ext uri="{BB962C8B-B14F-4D97-AF65-F5344CB8AC3E}">
        <p14:creationId xmlns:p14="http://schemas.microsoft.com/office/powerpoint/2010/main" val="175011318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106</a:t>
            </a:fld>
            <a:endParaRPr lang="en-GB" dirty="0"/>
          </a:p>
        </p:txBody>
      </p:sp>
    </p:spTree>
    <p:extLst>
      <p:ext uri="{BB962C8B-B14F-4D97-AF65-F5344CB8AC3E}">
        <p14:creationId xmlns:p14="http://schemas.microsoft.com/office/powerpoint/2010/main" val="190987653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107</a:t>
            </a:fld>
            <a:endParaRPr lang="en-GB" dirty="0"/>
          </a:p>
        </p:txBody>
      </p:sp>
    </p:spTree>
    <p:extLst>
      <p:ext uri="{BB962C8B-B14F-4D97-AF65-F5344CB8AC3E}">
        <p14:creationId xmlns:p14="http://schemas.microsoft.com/office/powerpoint/2010/main" val="84244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0944896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5358120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2801719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27490309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960139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2687143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3793653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40654294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531634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538080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7798730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8750157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35390856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6794095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4005714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16730497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7455738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39803842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5813524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2709872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4302106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36218979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11525033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15744456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2419727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6631016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246448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13507815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19261691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730190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809397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12411541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9327319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20492042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31479097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28830570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205069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287906819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2935360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18426367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10552273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8875057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23145264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68050429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39055709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13739969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351228374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29818284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365231830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363379136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36556132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275163984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355598342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25068844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285939262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238360702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108812436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29036699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370373737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66439487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34801729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27822665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264404323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403886807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31137701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214015277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36679602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328279192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303065791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221548669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205254379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3228313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7546365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337944246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272671391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37061494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290028455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84</a:t>
            </a:fld>
            <a:endParaRPr lang="en-GB" dirty="0"/>
          </a:p>
        </p:txBody>
      </p:sp>
    </p:spTree>
    <p:extLst>
      <p:ext uri="{BB962C8B-B14F-4D97-AF65-F5344CB8AC3E}">
        <p14:creationId xmlns:p14="http://schemas.microsoft.com/office/powerpoint/2010/main" val="107297101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85</a:t>
            </a:fld>
            <a:endParaRPr lang="en-GB" dirty="0"/>
          </a:p>
        </p:txBody>
      </p:sp>
    </p:spTree>
    <p:extLst>
      <p:ext uri="{BB962C8B-B14F-4D97-AF65-F5344CB8AC3E}">
        <p14:creationId xmlns:p14="http://schemas.microsoft.com/office/powerpoint/2010/main" val="172808237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86</a:t>
            </a:fld>
            <a:endParaRPr lang="en-GB" dirty="0"/>
          </a:p>
        </p:txBody>
      </p:sp>
    </p:spTree>
    <p:extLst>
      <p:ext uri="{BB962C8B-B14F-4D97-AF65-F5344CB8AC3E}">
        <p14:creationId xmlns:p14="http://schemas.microsoft.com/office/powerpoint/2010/main" val="145615774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87</a:t>
            </a:fld>
            <a:endParaRPr lang="en-GB" dirty="0"/>
          </a:p>
        </p:txBody>
      </p:sp>
    </p:spTree>
    <p:extLst>
      <p:ext uri="{BB962C8B-B14F-4D97-AF65-F5344CB8AC3E}">
        <p14:creationId xmlns:p14="http://schemas.microsoft.com/office/powerpoint/2010/main" val="359526037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88</a:t>
            </a:fld>
            <a:endParaRPr lang="en-GB" dirty="0"/>
          </a:p>
        </p:txBody>
      </p:sp>
    </p:spTree>
    <p:extLst>
      <p:ext uri="{BB962C8B-B14F-4D97-AF65-F5344CB8AC3E}">
        <p14:creationId xmlns:p14="http://schemas.microsoft.com/office/powerpoint/2010/main" val="157041196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89</a:t>
            </a:fld>
            <a:endParaRPr lang="en-GB" dirty="0"/>
          </a:p>
        </p:txBody>
      </p:sp>
    </p:spTree>
    <p:extLst>
      <p:ext uri="{BB962C8B-B14F-4D97-AF65-F5344CB8AC3E}">
        <p14:creationId xmlns:p14="http://schemas.microsoft.com/office/powerpoint/2010/main" val="185379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7484591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90</a:t>
            </a:fld>
            <a:endParaRPr lang="en-GB" dirty="0"/>
          </a:p>
        </p:txBody>
      </p:sp>
    </p:spTree>
    <p:extLst>
      <p:ext uri="{BB962C8B-B14F-4D97-AF65-F5344CB8AC3E}">
        <p14:creationId xmlns:p14="http://schemas.microsoft.com/office/powerpoint/2010/main" val="388321738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91</a:t>
            </a:fld>
            <a:endParaRPr lang="en-GB" dirty="0"/>
          </a:p>
        </p:txBody>
      </p:sp>
    </p:spTree>
    <p:extLst>
      <p:ext uri="{BB962C8B-B14F-4D97-AF65-F5344CB8AC3E}">
        <p14:creationId xmlns:p14="http://schemas.microsoft.com/office/powerpoint/2010/main" val="102075599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92</a:t>
            </a:fld>
            <a:endParaRPr lang="en-GB" dirty="0"/>
          </a:p>
        </p:txBody>
      </p:sp>
    </p:spTree>
    <p:extLst>
      <p:ext uri="{BB962C8B-B14F-4D97-AF65-F5344CB8AC3E}">
        <p14:creationId xmlns:p14="http://schemas.microsoft.com/office/powerpoint/2010/main" val="370003441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93</a:t>
            </a:fld>
            <a:endParaRPr lang="en-GB" dirty="0"/>
          </a:p>
        </p:txBody>
      </p:sp>
    </p:spTree>
    <p:extLst>
      <p:ext uri="{BB962C8B-B14F-4D97-AF65-F5344CB8AC3E}">
        <p14:creationId xmlns:p14="http://schemas.microsoft.com/office/powerpoint/2010/main" val="305078888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94</a:t>
            </a:fld>
            <a:endParaRPr lang="en-GB" dirty="0"/>
          </a:p>
        </p:txBody>
      </p:sp>
    </p:spTree>
    <p:extLst>
      <p:ext uri="{BB962C8B-B14F-4D97-AF65-F5344CB8AC3E}">
        <p14:creationId xmlns:p14="http://schemas.microsoft.com/office/powerpoint/2010/main" val="236996842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95</a:t>
            </a:fld>
            <a:endParaRPr lang="en-GB" dirty="0"/>
          </a:p>
        </p:txBody>
      </p:sp>
    </p:spTree>
    <p:extLst>
      <p:ext uri="{BB962C8B-B14F-4D97-AF65-F5344CB8AC3E}">
        <p14:creationId xmlns:p14="http://schemas.microsoft.com/office/powerpoint/2010/main" val="243501622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96</a:t>
            </a:fld>
            <a:endParaRPr lang="en-GB" dirty="0"/>
          </a:p>
        </p:txBody>
      </p:sp>
    </p:spTree>
    <p:extLst>
      <p:ext uri="{BB962C8B-B14F-4D97-AF65-F5344CB8AC3E}">
        <p14:creationId xmlns:p14="http://schemas.microsoft.com/office/powerpoint/2010/main" val="339666490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97</a:t>
            </a:fld>
            <a:endParaRPr lang="en-GB" dirty="0"/>
          </a:p>
        </p:txBody>
      </p:sp>
    </p:spTree>
    <p:extLst>
      <p:ext uri="{BB962C8B-B14F-4D97-AF65-F5344CB8AC3E}">
        <p14:creationId xmlns:p14="http://schemas.microsoft.com/office/powerpoint/2010/main" val="352809527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98</a:t>
            </a:fld>
            <a:endParaRPr lang="en-GB" dirty="0"/>
          </a:p>
        </p:txBody>
      </p:sp>
    </p:spTree>
    <p:extLst>
      <p:ext uri="{BB962C8B-B14F-4D97-AF65-F5344CB8AC3E}">
        <p14:creationId xmlns:p14="http://schemas.microsoft.com/office/powerpoint/2010/main" val="56918212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99</a:t>
            </a:fld>
            <a:endParaRPr lang="en-GB" dirty="0"/>
          </a:p>
        </p:txBody>
      </p:sp>
    </p:spTree>
    <p:extLst>
      <p:ext uri="{BB962C8B-B14F-4D97-AF65-F5344CB8AC3E}">
        <p14:creationId xmlns:p14="http://schemas.microsoft.com/office/powerpoint/2010/main" val="25956822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50.xml"/><Relationship Id="rId7" Type="http://schemas.openxmlformats.org/officeDocument/2006/relationships/image" Target="../media/image2.jpg"/><Relationship Id="rId2" Type="http://schemas.openxmlformats.org/officeDocument/2006/relationships/slide" Target="../slides/slide12.xml"/><Relationship Id="rId1" Type="http://schemas.openxmlformats.org/officeDocument/2006/relationships/slideMaster" Target="../slideMasters/slideMaster1.xml"/><Relationship Id="rId6" Type="http://schemas.openxmlformats.org/officeDocument/2006/relationships/slide" Target="../slides/slide71.xml"/><Relationship Id="rId5" Type="http://schemas.openxmlformats.org/officeDocument/2006/relationships/slide" Target="../slides/slide85.xml"/><Relationship Id="rId4" Type="http://schemas.openxmlformats.org/officeDocument/2006/relationships/slide" Target="../slides/slide6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382054" cy="648072"/>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107504" y="692696"/>
            <a:ext cx="132557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 – Dealing with Customers</a:t>
            </a:r>
            <a:endParaRPr lang="en-GB" sz="1200" b="1" dirty="0">
              <a:latin typeface="Arial" panose="020B0604020202020204" pitchFamily="34" charset="0"/>
              <a:cs typeface="Arial" panose="020B0604020202020204" pitchFamily="34" charset="0"/>
            </a:endParaRPr>
          </a:p>
        </p:txBody>
      </p:sp>
      <p:sp>
        <p:nvSpPr>
          <p:cNvPr id="7" name="Round Same Side Corner Rectangle 6">
            <a:hlinkClick r:id="" action="ppaction://noaction"/>
          </p:cNvPr>
          <p:cNvSpPr/>
          <p:nvPr/>
        </p:nvSpPr>
        <p:spPr>
          <a:xfrm>
            <a:off x="1496302" y="692696"/>
            <a:ext cx="124813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2 – Essential Personal Skills</a:t>
            </a:r>
            <a:endParaRPr lang="en-GB" sz="1200" b="1" dirty="0">
              <a:latin typeface="Arial" panose="020B0604020202020204" pitchFamily="34" charset="0"/>
              <a:cs typeface="Arial" panose="020B0604020202020204" pitchFamily="34" charset="0"/>
            </a:endParaRPr>
          </a:p>
        </p:txBody>
      </p:sp>
      <p:sp>
        <p:nvSpPr>
          <p:cNvPr id="11" name="Round Same Side Corner Rectangle 10">
            <a:hlinkClick r:id="" action="ppaction://noaction"/>
          </p:cNvPr>
          <p:cNvSpPr/>
          <p:nvPr/>
        </p:nvSpPr>
        <p:spPr>
          <a:xfrm>
            <a:off x="2807665" y="692696"/>
            <a:ext cx="124899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3 – Following Procedures</a:t>
            </a:r>
            <a:endParaRPr lang="en-GB" sz="1200" b="1" dirty="0">
              <a:latin typeface="Arial" panose="020B0604020202020204" pitchFamily="34" charset="0"/>
              <a:cs typeface="Arial" panose="020B0604020202020204" pitchFamily="34" charset="0"/>
            </a:endParaRPr>
          </a:p>
        </p:txBody>
      </p:sp>
      <p:sp>
        <p:nvSpPr>
          <p:cNvPr id="9" name="Round Same Side Corner Rectangle 8">
            <a:hlinkClick r:id="" action="ppaction://noaction"/>
          </p:cNvPr>
          <p:cNvSpPr/>
          <p:nvPr userDrawn="1"/>
        </p:nvSpPr>
        <p:spPr>
          <a:xfrm>
            <a:off x="5436096" y="692696"/>
            <a:ext cx="118098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5 – Tourist</a:t>
            </a:r>
            <a:r>
              <a:rPr lang="en-GB" sz="1200" b="1" baseline="0" dirty="0" smtClean="0">
                <a:latin typeface="Arial" panose="020B0604020202020204" pitchFamily="34" charset="0"/>
                <a:cs typeface="Arial" panose="020B0604020202020204" pitchFamily="34" charset="0"/>
              </a:rPr>
              <a:t> Facilities</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99491" y="1065699"/>
            <a:ext cx="8890554" cy="5675669"/>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10" name="Round Same Side Corner Rectangle 9">
            <a:hlinkClick r:id="" action="ppaction://noaction"/>
          </p:cNvPr>
          <p:cNvSpPr/>
          <p:nvPr userDrawn="1"/>
        </p:nvSpPr>
        <p:spPr>
          <a:xfrm>
            <a:off x="4119884" y="692696"/>
            <a:ext cx="125299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4 – Reference Sources</a:t>
            </a:r>
            <a:endParaRPr lang="en-GB" sz="1200" b="1" dirty="0">
              <a:latin typeface="Arial" panose="020B0604020202020204" pitchFamily="34" charset="0"/>
              <a:cs typeface="Arial" panose="020B0604020202020204" pitchFamily="34" charset="0"/>
            </a:endParaRPr>
          </a:p>
        </p:txBody>
      </p:sp>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740352" y="43840"/>
            <a:ext cx="1368152" cy="1002913"/>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1_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382054" cy="648072"/>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5" name="Content Placeholder 1"/>
          <p:cNvSpPr txBox="1">
            <a:spLocks/>
          </p:cNvSpPr>
          <p:nvPr/>
        </p:nvSpPr>
        <p:spPr>
          <a:xfrm>
            <a:off x="99491" y="1065699"/>
            <a:ext cx="8890554" cy="5675669"/>
          </a:xfrm>
          <a:prstGeom prst="rect">
            <a:avLst/>
          </a:prstGeom>
          <a:solidFill>
            <a:srgbClr val="FDFDCB"/>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
        <p:nvSpPr>
          <p:cNvPr id="10" name="Round Same Side Corner Rectangle 9">
            <a:hlinkClick r:id="rId2" action="ppaction://hlinksldjump"/>
          </p:cNvPr>
          <p:cNvSpPr/>
          <p:nvPr userDrawn="1"/>
        </p:nvSpPr>
        <p:spPr>
          <a:xfrm>
            <a:off x="107504" y="692696"/>
            <a:ext cx="132557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1 – Dealing with Customers</a:t>
            </a:r>
            <a:endParaRPr lang="en-GB" sz="12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1496302" y="692696"/>
            <a:ext cx="124813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2 – Essential Personal Skills</a:t>
            </a:r>
            <a:endParaRPr lang="en-GB" sz="1200" b="1" dirty="0">
              <a:latin typeface="Arial" panose="020B0604020202020204" pitchFamily="34" charset="0"/>
              <a:cs typeface="Arial" panose="020B0604020202020204" pitchFamily="34" charset="0"/>
            </a:endParaRPr>
          </a:p>
        </p:txBody>
      </p:sp>
      <p:sp>
        <p:nvSpPr>
          <p:cNvPr id="13" name="Round Same Side Corner Rectangle 12">
            <a:hlinkClick r:id="rId4" action="ppaction://hlinksldjump"/>
          </p:cNvPr>
          <p:cNvSpPr/>
          <p:nvPr userDrawn="1"/>
        </p:nvSpPr>
        <p:spPr>
          <a:xfrm>
            <a:off x="2807665" y="692696"/>
            <a:ext cx="1248995"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3 – Following Procedures</a:t>
            </a:r>
            <a:endParaRPr lang="en-GB" sz="1200" b="1" dirty="0">
              <a:latin typeface="Arial" panose="020B0604020202020204" pitchFamily="34" charset="0"/>
              <a:cs typeface="Arial" panose="020B0604020202020204" pitchFamily="34" charset="0"/>
            </a:endParaRPr>
          </a:p>
        </p:txBody>
      </p:sp>
      <p:sp>
        <p:nvSpPr>
          <p:cNvPr id="14" name="Round Same Side Corner Rectangle 13">
            <a:hlinkClick r:id="rId5" action="ppaction://hlinksldjump"/>
          </p:cNvPr>
          <p:cNvSpPr/>
          <p:nvPr userDrawn="1"/>
        </p:nvSpPr>
        <p:spPr>
          <a:xfrm>
            <a:off x="5436096" y="692696"/>
            <a:ext cx="118098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5 – Tourist</a:t>
            </a:r>
            <a:r>
              <a:rPr lang="en-GB" sz="1200" b="1" baseline="0" dirty="0" smtClean="0">
                <a:latin typeface="Arial" panose="020B0604020202020204" pitchFamily="34" charset="0"/>
                <a:cs typeface="Arial" panose="020B0604020202020204" pitchFamily="34" charset="0"/>
              </a:rPr>
              <a:t> Facilities</a:t>
            </a:r>
            <a:endParaRPr lang="en-GB" sz="1200" b="1" dirty="0">
              <a:latin typeface="Arial" panose="020B0604020202020204" pitchFamily="34" charset="0"/>
              <a:cs typeface="Arial" panose="020B0604020202020204" pitchFamily="34" charset="0"/>
            </a:endParaRPr>
          </a:p>
        </p:txBody>
      </p:sp>
      <p:sp>
        <p:nvSpPr>
          <p:cNvPr id="16" name="Round Same Side Corner Rectangle 15">
            <a:hlinkClick r:id="rId6" action="ppaction://hlinksldjump"/>
          </p:cNvPr>
          <p:cNvSpPr/>
          <p:nvPr userDrawn="1"/>
        </p:nvSpPr>
        <p:spPr>
          <a:xfrm>
            <a:off x="4119884" y="692696"/>
            <a:ext cx="125299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4 – Reference Sources</a:t>
            </a:r>
            <a:endParaRPr lang="en-GB" sz="1200" b="1" dirty="0">
              <a:latin typeface="Arial" panose="020B0604020202020204" pitchFamily="34" charset="0"/>
              <a:cs typeface="Arial" panose="020B0604020202020204" pitchFamily="34" charset="0"/>
            </a:endParaRPr>
          </a:p>
        </p:txBody>
      </p:sp>
      <p:pic>
        <p:nvPicPr>
          <p:cNvPr id="17" name="Picture 16"/>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740352" y="43840"/>
            <a:ext cx="1368152" cy="1002913"/>
          </a:xfrm>
          <a:prstGeom prst="rect">
            <a:avLst/>
          </a:prstGeom>
        </p:spPr>
      </p:pic>
    </p:spTree>
    <p:extLst>
      <p:ext uri="{BB962C8B-B14F-4D97-AF65-F5344CB8AC3E}">
        <p14:creationId xmlns:p14="http://schemas.microsoft.com/office/powerpoint/2010/main" val="28915177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5"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 id="2147483715" r:id="rId3"/>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1.xml"/><Relationship Id="rId1" Type="http://schemas.openxmlformats.org/officeDocument/2006/relationships/slideLayout" Target="../slideLayouts/slideLayout2.xml"/><Relationship Id="rId5" Type="http://schemas.openxmlformats.org/officeDocument/2006/relationships/image" Target="../media/image94.jpeg"/><Relationship Id="rId4" Type="http://schemas.openxmlformats.org/officeDocument/2006/relationships/image" Target="../media/image93.jpeg"/></Relationships>
</file>

<file path=ppt/slides/_rels/slide10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2.xml"/><Relationship Id="rId1" Type="http://schemas.openxmlformats.org/officeDocument/2006/relationships/slideLayout" Target="../slideLayouts/slideLayout2.xml"/><Relationship Id="rId4" Type="http://schemas.openxmlformats.org/officeDocument/2006/relationships/image" Target="../media/image95.jpeg"/></Relationships>
</file>

<file path=ppt/slides/_rels/slide10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3.xml"/><Relationship Id="rId1" Type="http://schemas.openxmlformats.org/officeDocument/2006/relationships/slideLayout" Target="../slideLayouts/slideLayout2.xml"/><Relationship Id="rId4" Type="http://schemas.openxmlformats.org/officeDocument/2006/relationships/image" Target="../media/image96.jpeg"/></Relationships>
</file>

<file path=ppt/slides/_rels/slide10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0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5.xml"/><Relationship Id="rId1" Type="http://schemas.openxmlformats.org/officeDocument/2006/relationships/slideLayout" Target="../slideLayouts/slideLayout3.xml"/><Relationship Id="rId4" Type="http://schemas.openxmlformats.org/officeDocument/2006/relationships/hyperlink" Target="Unit%2003%20-%20Resources/Unit%2003%20-%20Questions.docx" TargetMode="External"/></Relationships>
</file>

<file path=ppt/slides/_rels/slide10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6.xml"/><Relationship Id="rId1" Type="http://schemas.openxmlformats.org/officeDocument/2006/relationships/slideLayout" Target="../slideLayouts/slideLayout3.xml"/><Relationship Id="rId4" Type="http://schemas.openxmlformats.org/officeDocument/2006/relationships/hyperlink" Target="Unit%2003%20-%20Resources/Unit%2003%20-%20Questions.docx" TargetMode="External"/></Relationships>
</file>

<file path=ppt/slides/_rels/slide10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7.xml"/><Relationship Id="rId1" Type="http://schemas.openxmlformats.org/officeDocument/2006/relationships/slideLayout" Target="../slideLayouts/slideLayout3.xml"/><Relationship Id="rId5" Type="http://schemas.openxmlformats.org/officeDocument/2006/relationships/hyperlink" Target="Unit%2003%20-%20Resources/Unit%2003%20-%20Questions.docx" TargetMode="External"/><Relationship Id="rId4" Type="http://schemas.openxmlformats.org/officeDocument/2006/relationships/image" Target="../media/image97.png"/></Relationships>
</file>

<file path=ppt/slides/_rels/slide10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Unit%2002%20-%20Resources/2.3%20-%20Iceland%20Tourism.mp4" TargetMode="Externa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hyperlink" Target="CiDA%20-%20Unit%2002%20-%20LO1%20-%20Getting%20Organised.pptx"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3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3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3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3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CiDA%20-%20Unit%2002%20-%20LO1%20-%20Getting%20Organised.pptx"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3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hyperlink" Target="Unit%2003%20-%20Resources/3.1%20-%20Complaints.mp4" TargetMode="External"/><Relationship Id="rId4" Type="http://schemas.openxmlformats.org/officeDocument/2006/relationships/image" Target="../media/image25.jpeg"/></Relationships>
</file>

<file path=ppt/slides/_rels/slide4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46.xml.rels><?xml version="1.0" encoding="UTF-8" standalone="yes"?>
<Relationships xmlns="http://schemas.openxmlformats.org/package/2006/relationships"><Relationship Id="rId8" Type="http://schemas.openxmlformats.org/officeDocument/2006/relationships/hyperlink" Target="Unit%2003%20-%20Resources/3.2%20-%20Jumeirah%20Hotels.mp4" TargetMode="External"/><Relationship Id="rId3" Type="http://schemas.openxmlformats.org/officeDocument/2006/relationships/hyperlink" Target="CiDA%20-%20Unit%2002%20-%20LO1%20-%20Getting%20Organised.pptx" TargetMode="External"/><Relationship Id="rId7" Type="http://schemas.openxmlformats.org/officeDocument/2006/relationships/image" Target="../media/image30.jpe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png"/></Relationships>
</file>

<file path=ppt/slides/_rels/slide4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4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hyperlink" Target="Unit%2003%20-%20Resources/3.2%20-%20Jumeirah%20Hotels.mp4"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27.png"/></Relationships>
</file>

<file path=ppt/slides/_rels/slide4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5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5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5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5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5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5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5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6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6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png"/><Relationship Id="rId4" Type="http://schemas.openxmlformats.org/officeDocument/2006/relationships/image" Target="../media/image48.jpeg"/></Relationships>
</file>

<file path=ppt/slides/_rels/slide6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50.jpeg"/><Relationship Id="rId5" Type="http://schemas.openxmlformats.org/officeDocument/2006/relationships/image" Target="../media/image49.png"/><Relationship Id="rId4" Type="http://schemas.openxmlformats.org/officeDocument/2006/relationships/image" Target="../media/image48.jpeg"/></Relationships>
</file>

<file path=ppt/slides/_rels/slide6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image" Target="../media/image52.gif"/><Relationship Id="rId5" Type="http://schemas.openxmlformats.org/officeDocument/2006/relationships/image" Target="../media/image51.jpeg"/><Relationship Id="rId4" Type="http://schemas.openxmlformats.org/officeDocument/2006/relationships/hyperlink" Target="https://eu-sitecore.microsdc.com/en/Solutions/Products-N-Z/OPERA-Property-Management-System.aspx" TargetMode="External"/></Relationships>
</file>

<file path=ppt/slides/_rels/slide6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52.gif"/><Relationship Id="rId5" Type="http://schemas.openxmlformats.org/officeDocument/2006/relationships/image" Target="../media/image53.jpeg"/><Relationship Id="rId4" Type="http://schemas.openxmlformats.org/officeDocument/2006/relationships/hyperlink" Target="https://eu-sitecore.microsdc.com/en/Solutions/Products-N-Z/OPERA-Property-Management-System.aspx" TargetMode="External"/></Relationships>
</file>

<file path=ppt/slides/_rels/slide6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6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55.gi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7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7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hyperlink" Target="CiDA%20-%20Unit%2002%20-%20LO1%20-%20Getting%20Organised.pptx" TargetMode="External"/></Relationships>
</file>

<file path=ppt/slides/_rels/slide7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7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7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7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7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hyperlink" Target="Unit%2003%20-%20Resources/3.4%20-%20GDS.mp4" TargetMode="External"/><Relationship Id="rId4" Type="http://schemas.openxmlformats.org/officeDocument/2006/relationships/hyperlink" Target="Unit%2003%20-%20Resources/3.4%20-%20CRS.mp4" TargetMode="External"/></Relationships>
</file>

<file path=ppt/slides/_rels/slide7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9.xml"/><Relationship Id="rId1" Type="http://schemas.openxmlformats.org/officeDocument/2006/relationships/slideLayout" Target="../slideLayouts/slideLayout2.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8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gif"/><Relationship Id="rId4" Type="http://schemas.openxmlformats.org/officeDocument/2006/relationships/image" Target="../media/image69.jpeg"/></Relationships>
</file>

<file path=ppt/slides/_rels/slide8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8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8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74.jpeg"/></Relationships>
</file>

<file path=ppt/slides/_rels/slide8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5.xml"/><Relationship Id="rId1" Type="http://schemas.openxmlformats.org/officeDocument/2006/relationships/slideLayout" Target="../slideLayouts/slideLayout2.xml"/><Relationship Id="rId4" Type="http://schemas.openxmlformats.org/officeDocument/2006/relationships/image" Target="../media/image75.jpeg"/></Relationships>
</file>

<file path=ppt/slides/_rels/slide8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75.jpeg"/></Relationships>
</file>

<file path=ppt/slides/_rels/slide8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8.xml"/><Relationship Id="rId1" Type="http://schemas.openxmlformats.org/officeDocument/2006/relationships/slideLayout" Target="../slideLayouts/slideLayout2.xml"/><Relationship Id="rId4" Type="http://schemas.openxmlformats.org/officeDocument/2006/relationships/image" Target="../media/image76.jpeg"/></Relationships>
</file>

<file path=ppt/slides/_rels/slide8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9.xml"/><Relationship Id="rId1" Type="http://schemas.openxmlformats.org/officeDocument/2006/relationships/slideLayout" Target="../slideLayouts/slideLayout2.xml"/><Relationship Id="rId4" Type="http://schemas.openxmlformats.org/officeDocument/2006/relationships/image" Target="../media/image77.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0.xml"/><Relationship Id="rId1" Type="http://schemas.openxmlformats.org/officeDocument/2006/relationships/slideLayout" Target="../slideLayouts/slideLayout2.xml"/><Relationship Id="rId5" Type="http://schemas.openxmlformats.org/officeDocument/2006/relationships/hyperlink" Target="Unit%2003%20-%20Resources/3.5%20-%20Travel%20Sales.mp4" TargetMode="External"/><Relationship Id="rId4" Type="http://schemas.openxmlformats.org/officeDocument/2006/relationships/image" Target="../media/image78.jpeg"/></Relationships>
</file>

<file path=ppt/slides/_rels/slide9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image" Target="../media/image79.jpeg"/></Relationships>
</file>

<file path=ppt/slides/_rels/slide9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80.jpeg"/></Relationships>
</file>

<file path=ppt/slides/_rels/slide9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4.xml"/><Relationship Id="rId1" Type="http://schemas.openxmlformats.org/officeDocument/2006/relationships/slideLayout" Target="../slideLayouts/slideLayout2.xml"/><Relationship Id="rId4" Type="http://schemas.openxmlformats.org/officeDocument/2006/relationships/image" Target="../media/image81.jpeg"/></Relationships>
</file>

<file path=ppt/slides/_rels/slide9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5.xml"/><Relationship Id="rId1" Type="http://schemas.openxmlformats.org/officeDocument/2006/relationships/slideLayout" Target="../slideLayouts/slideLayout2.xml"/><Relationship Id="rId6" Type="http://schemas.openxmlformats.org/officeDocument/2006/relationships/image" Target="../media/image83.png"/><Relationship Id="rId5" Type="http://schemas.openxmlformats.org/officeDocument/2006/relationships/image" Target="../media/image82.jpeg"/><Relationship Id="rId4" Type="http://schemas.openxmlformats.org/officeDocument/2006/relationships/slide" Target="slide96.xml"/></Relationships>
</file>

<file path=ppt/slides/_rels/slide9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84.jpeg"/></Relationships>
</file>

<file path=ppt/slides/_rels/slide9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7.xml"/><Relationship Id="rId1" Type="http://schemas.openxmlformats.org/officeDocument/2006/relationships/slideLayout" Target="../slideLayouts/slideLayout2.xml"/><Relationship Id="rId5" Type="http://schemas.openxmlformats.org/officeDocument/2006/relationships/image" Target="../media/image86.jpeg"/><Relationship Id="rId4" Type="http://schemas.openxmlformats.org/officeDocument/2006/relationships/image" Target="../media/image85.jpeg"/></Relationships>
</file>

<file path=ppt/slides/_rels/slide9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8.xml"/><Relationship Id="rId1" Type="http://schemas.openxmlformats.org/officeDocument/2006/relationships/slideLayout" Target="../slideLayouts/slideLayout2.xml"/><Relationship Id="rId6" Type="http://schemas.openxmlformats.org/officeDocument/2006/relationships/image" Target="../media/image89.jpeg"/><Relationship Id="rId5" Type="http://schemas.openxmlformats.org/officeDocument/2006/relationships/image" Target="../media/image88.jpeg"/><Relationship Id="rId4" Type="http://schemas.openxmlformats.org/officeDocument/2006/relationships/image" Target="../media/image87.jpeg"/></Relationships>
</file>

<file path=ppt/slides/_rels/slide99.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hyperlink" Target="CiDA%20-%20Unit%2002%20-%20LO1%20-%20Getting%20Organised.pptx" TargetMode="External"/><Relationship Id="rId7" Type="http://schemas.openxmlformats.org/officeDocument/2006/relationships/hyperlink" Target="https://tourismeschool.com/best-practice-case-study-tourism-destination-websites/" TargetMode="External"/><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hyperlink" Target="https://www.educowebdesign.com/blog/reviews/top-travel-destination-website-design-examples" TargetMode="External"/><Relationship Id="rId4" Type="http://schemas.openxmlformats.org/officeDocument/2006/relationships/image" Target="../media/image90.jpe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106196"/>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5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a:t>
            </a:r>
            <a:r>
              <a:rPr lang="en-US"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03: Customer Care and Working Procedures</a:t>
            </a:r>
            <a:endParaRPr lang="en-GB" sz="4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107504" y="116632"/>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907704" y="116632"/>
            <a:ext cx="7056784" cy="1815882"/>
          </a:xfrm>
          <a:prstGeom prst="rect">
            <a:avLst/>
          </a:prstGeom>
          <a:noFill/>
        </p:spPr>
        <p:txBody>
          <a:bodyPr wrap="square" rtlCol="0">
            <a:spAutoFit/>
          </a:bodyPr>
          <a:lstStyle/>
          <a:p>
            <a:pPr algn="r"/>
            <a:r>
              <a:rPr lang="en-GB" sz="3600" b="1" dirty="0" smtClean="0">
                <a:solidFill>
                  <a:schemeClr val="tx1">
                    <a:lumMod val="50000"/>
                    <a:lumOff val="50000"/>
                  </a:schemeClr>
                </a:solidFill>
              </a:rPr>
              <a:t>Travel and Tourism - </a:t>
            </a:r>
            <a:r>
              <a:rPr lang="en-GB" sz="3600" b="1" dirty="0" err="1" smtClean="0">
                <a:solidFill>
                  <a:schemeClr val="tx1">
                    <a:lumMod val="50000"/>
                    <a:lumOff val="50000"/>
                  </a:schemeClr>
                </a:solidFill>
              </a:rPr>
              <a:t>iGCSE</a:t>
            </a:r>
            <a:endParaRPr lang="en-GB" sz="3600" b="1" dirty="0">
              <a:solidFill>
                <a:schemeClr val="tx1">
                  <a:lumMod val="50000"/>
                  <a:lumOff val="50000"/>
                </a:schemeClr>
              </a:solidFill>
            </a:endParaRPr>
          </a:p>
          <a:p>
            <a:pPr algn="r"/>
            <a:r>
              <a:rPr lang="en-GB" sz="3600" b="1" dirty="0" smtClean="0">
                <a:solidFill>
                  <a:schemeClr val="tx1">
                    <a:lumMod val="50000"/>
                    <a:lumOff val="50000"/>
                  </a:schemeClr>
                </a:solidFill>
              </a:rPr>
              <a:t>2017-19</a:t>
            </a:r>
          </a:p>
          <a:p>
            <a:pPr algn="r"/>
            <a:r>
              <a:rPr lang="en-GB" sz="3600" b="1" dirty="0" smtClean="0">
                <a:solidFill>
                  <a:schemeClr val="tx1">
                    <a:lumMod val="50000"/>
                    <a:lumOff val="50000"/>
                  </a:schemeClr>
                </a:solidFill>
              </a:rPr>
              <a:t>Year 11</a:t>
            </a:r>
            <a:endParaRPr lang="en-GB" sz="3600" b="1" dirty="0">
              <a:solidFill>
                <a:schemeClr val="tx1">
                  <a:lumMod val="50000"/>
                  <a:lumOff val="50000"/>
                </a:schemeClr>
              </a:solidFill>
            </a:endParaRPr>
          </a:p>
        </p:txBody>
      </p:sp>
      <p:pic>
        <p:nvPicPr>
          <p:cNvPr id="1026" name="Picture 2" descr="Image result for travel and tourism industr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699792" y="1916833"/>
            <a:ext cx="6354688" cy="324889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584" y="178371"/>
            <a:ext cx="2162168" cy="1584960"/>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200" dirty="0" smtClean="0"/>
              <a:t>3 – Customer Care and</a:t>
            </a:r>
            <a:r>
              <a:rPr lang="en-US" sz="3200" dirty="0" smtClean="0"/>
              <a:t> Working Procedures</a:t>
            </a:r>
            <a:endParaRPr lang="en-GB" sz="3200" b="1" dirty="0" smtClean="0"/>
          </a:p>
        </p:txBody>
      </p:sp>
      <p:sp>
        <p:nvSpPr>
          <p:cNvPr id="34" name="Rectangle 33"/>
          <p:cNvSpPr/>
          <p:nvPr/>
        </p:nvSpPr>
        <p:spPr>
          <a:xfrm>
            <a:off x="179512" y="1114573"/>
            <a:ext cx="8712968" cy="5361468"/>
          </a:xfrm>
          <a:prstGeom prst="rect">
            <a:avLst/>
          </a:prstGeom>
        </p:spPr>
        <p:txBody>
          <a:bodyPr wrap="square">
            <a:spAutoFit/>
          </a:bodyPr>
          <a:lstStyle/>
          <a:p>
            <a:pPr>
              <a:buClr>
                <a:srgbClr val="0070C0"/>
              </a:buClr>
            </a:pPr>
            <a:r>
              <a:rPr lang="en-US" sz="2150" b="1" dirty="0"/>
              <a:t>3.1 </a:t>
            </a:r>
            <a:r>
              <a:rPr lang="en-US" sz="2150" b="1" dirty="0" smtClean="0"/>
              <a:t>- Deal </a:t>
            </a:r>
            <a:r>
              <a:rPr lang="en-US" sz="2150" b="1" dirty="0"/>
              <a:t>with customers and colleagues – “the moment of truth”</a:t>
            </a:r>
          </a:p>
          <a:p>
            <a:pPr marL="457200" indent="-457200">
              <a:buClr>
                <a:srgbClr val="0070C0"/>
              </a:buClr>
              <a:buFont typeface="+mj-lt"/>
              <a:buAutoNum type="alphaLcParenR"/>
            </a:pPr>
            <a:r>
              <a:rPr lang="en-US" sz="2150" dirty="0" smtClean="0"/>
              <a:t>Importance </a:t>
            </a:r>
            <a:r>
              <a:rPr lang="en-US" sz="2150" dirty="0"/>
              <a:t>of following customer care policies</a:t>
            </a:r>
          </a:p>
          <a:p>
            <a:pPr marL="457200" indent="-457200">
              <a:buClr>
                <a:srgbClr val="0070C0"/>
              </a:buClr>
              <a:buFont typeface="+mj-lt"/>
              <a:buAutoNum type="alphaLcParenR"/>
            </a:pPr>
            <a:r>
              <a:rPr lang="en-US" sz="2150" dirty="0" smtClean="0"/>
              <a:t>Necessity </a:t>
            </a:r>
            <a:r>
              <a:rPr lang="en-US" sz="2150" dirty="0"/>
              <a:t>of good teamwork and training</a:t>
            </a:r>
          </a:p>
          <a:p>
            <a:pPr marL="457200" indent="-457200">
              <a:buClr>
                <a:srgbClr val="0070C0"/>
              </a:buClr>
              <a:buFont typeface="+mj-lt"/>
              <a:buAutoNum type="alphaLcParenR"/>
            </a:pPr>
            <a:r>
              <a:rPr lang="en-US" sz="2150" dirty="0" smtClean="0"/>
              <a:t>Importance </a:t>
            </a:r>
            <a:r>
              <a:rPr lang="en-US" sz="2150" dirty="0"/>
              <a:t>of courtesy, tact and diplomacy </a:t>
            </a:r>
            <a:r>
              <a:rPr lang="en-US" sz="2150" dirty="0" err="1"/>
              <a:t>recognised</a:t>
            </a:r>
            <a:r>
              <a:rPr lang="en-US" sz="2150" dirty="0"/>
              <a:t> when dealing with customers and </a:t>
            </a:r>
            <a:r>
              <a:rPr lang="en-US" sz="2150" dirty="0" smtClean="0"/>
              <a:t>any specific </a:t>
            </a:r>
            <a:r>
              <a:rPr lang="en-US" sz="2150" dirty="0"/>
              <a:t>needs</a:t>
            </a:r>
          </a:p>
          <a:p>
            <a:pPr marL="457200" indent="-457200">
              <a:buClr>
                <a:srgbClr val="0070C0"/>
              </a:buClr>
              <a:buFont typeface="+mj-lt"/>
              <a:buAutoNum type="alphaLcParenR"/>
            </a:pPr>
            <a:r>
              <a:rPr lang="en-US" sz="2150" dirty="0" smtClean="0"/>
              <a:t>Procedures </a:t>
            </a:r>
            <a:r>
              <a:rPr lang="en-US" sz="2150" dirty="0"/>
              <a:t>for handling complaints</a:t>
            </a:r>
          </a:p>
          <a:p>
            <a:pPr>
              <a:buClr>
                <a:srgbClr val="0070C0"/>
              </a:buClr>
            </a:pPr>
            <a:r>
              <a:rPr lang="en-US" sz="2150" b="1" dirty="0"/>
              <a:t>3.2 </a:t>
            </a:r>
            <a:r>
              <a:rPr lang="en-US" sz="2150" b="1" dirty="0" smtClean="0"/>
              <a:t>- Identify </a:t>
            </a:r>
            <a:r>
              <a:rPr lang="en-US" sz="2150" b="1" dirty="0"/>
              <a:t>the essential personal skills required when working in the travel and </a:t>
            </a:r>
            <a:r>
              <a:rPr lang="en-US" sz="2150" b="1" dirty="0" smtClean="0"/>
              <a:t>tourism industry</a:t>
            </a:r>
            <a:endParaRPr lang="en-US" sz="2150" b="1" dirty="0"/>
          </a:p>
          <a:p>
            <a:pPr marL="457200" indent="-457200">
              <a:buClr>
                <a:srgbClr val="0070C0"/>
              </a:buClr>
              <a:buFont typeface="+mj-lt"/>
              <a:buAutoNum type="alphaLcParenR"/>
            </a:pPr>
            <a:r>
              <a:rPr lang="en-US" sz="2150" dirty="0" smtClean="0"/>
              <a:t>Awareness </a:t>
            </a:r>
            <a:r>
              <a:rPr lang="en-US" sz="2150" dirty="0"/>
              <a:t>of the need for essential personal and interpersonal skills in particular job roles</a:t>
            </a:r>
          </a:p>
          <a:p>
            <a:pPr marL="457200" indent="-457200">
              <a:buClr>
                <a:srgbClr val="0070C0"/>
              </a:buClr>
              <a:buFont typeface="+mj-lt"/>
              <a:buAutoNum type="alphaLcParenR"/>
            </a:pPr>
            <a:r>
              <a:rPr lang="en-US" sz="2150" dirty="0" smtClean="0"/>
              <a:t>Importance </a:t>
            </a:r>
            <a:r>
              <a:rPr lang="en-US" sz="2150" dirty="0"/>
              <a:t>of personal presentation, clear speech, numeracy and literacy skills</a:t>
            </a:r>
          </a:p>
          <a:p>
            <a:pPr marL="457200" indent="-457200">
              <a:buClr>
                <a:srgbClr val="0070C0"/>
              </a:buClr>
              <a:buFont typeface="+mj-lt"/>
              <a:buAutoNum type="alphaLcParenR"/>
            </a:pPr>
            <a:r>
              <a:rPr lang="en-US" sz="2150" dirty="0" smtClean="0"/>
              <a:t>Awareness </a:t>
            </a:r>
            <a:r>
              <a:rPr lang="en-US" sz="2150" dirty="0"/>
              <a:t>of applications of technology:</a:t>
            </a:r>
          </a:p>
          <a:p>
            <a:pPr marL="692150" indent="-234950">
              <a:buClr>
                <a:srgbClr val="0070C0"/>
              </a:buClr>
              <a:buFont typeface="Arial" panose="020B0604020202020204" pitchFamily="34" charset="0"/>
              <a:buChar char="•"/>
            </a:pPr>
            <a:r>
              <a:rPr lang="en-US" sz="2150" dirty="0" err="1" smtClean="0"/>
              <a:t>computerised</a:t>
            </a:r>
            <a:r>
              <a:rPr lang="en-US" sz="2150" dirty="0" smtClean="0"/>
              <a:t> </a:t>
            </a:r>
            <a:r>
              <a:rPr lang="en-US" sz="2150" dirty="0"/>
              <a:t>reservation systems</a:t>
            </a:r>
          </a:p>
          <a:p>
            <a:pPr marL="692150" indent="-234950">
              <a:buClr>
                <a:srgbClr val="0070C0"/>
              </a:buClr>
              <a:buFont typeface="Arial" panose="020B0604020202020204" pitchFamily="34" charset="0"/>
              <a:buChar char="•"/>
            </a:pPr>
            <a:r>
              <a:rPr lang="en-US" sz="2150" dirty="0" smtClean="0"/>
              <a:t>other </a:t>
            </a:r>
            <a:r>
              <a:rPr lang="en-US" sz="2150" dirty="0"/>
              <a:t>information technologies, such as: telephone, telex, video text, facsimile, Internet</a:t>
            </a:r>
          </a:p>
        </p:txBody>
      </p:sp>
    </p:spTree>
    <p:extLst>
      <p:ext uri="{BB962C8B-B14F-4D97-AF65-F5344CB8AC3E}">
        <p14:creationId xmlns:p14="http://schemas.microsoft.com/office/powerpoint/2010/main" val="423614348"/>
      </p:ext>
    </p:extLst>
  </p:cSld>
  <p:clrMapOvr>
    <a:masterClrMapping/>
  </p:clrMapOvr>
  <p:transition advClick="0"/>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127</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sp>
        <p:nvSpPr>
          <p:cNvPr id="2" name="Rectangle 1"/>
          <p:cNvSpPr/>
          <p:nvPr/>
        </p:nvSpPr>
        <p:spPr>
          <a:xfrm>
            <a:off x="126876" y="1016868"/>
            <a:ext cx="8765604" cy="5647700"/>
          </a:xfrm>
          <a:prstGeom prst="rect">
            <a:avLst/>
          </a:prstGeom>
        </p:spPr>
        <p:txBody>
          <a:bodyPr wrap="square">
            <a:spAutoFit/>
          </a:bodyPr>
          <a:lstStyle/>
          <a:p>
            <a:pPr>
              <a:buClr>
                <a:srgbClr val="C00000"/>
              </a:buClr>
              <a:buSzPct val="80000"/>
            </a:pPr>
            <a:r>
              <a:rPr lang="en-US" sz="1900" b="1" dirty="0" smtClean="0">
                <a:solidFill>
                  <a:srgbClr val="C00000"/>
                </a:solidFill>
              </a:rPr>
              <a:t>Internet</a:t>
            </a:r>
            <a:endParaRPr lang="en-US" sz="1900" b="1" dirty="0">
              <a:solidFill>
                <a:srgbClr val="C00000"/>
              </a:solidFill>
            </a:endParaRPr>
          </a:p>
          <a:p>
            <a:pPr marL="342900" indent="-342900">
              <a:buClr>
                <a:srgbClr val="C00000"/>
              </a:buClr>
              <a:buSzPct val="80000"/>
              <a:buFont typeface="Arial" panose="020B0604020202020204" pitchFamily="34" charset="0"/>
              <a:buChar char="►"/>
            </a:pPr>
            <a:r>
              <a:rPr lang="en-US" sz="1900" dirty="0" smtClean="0"/>
              <a:t>Website </a:t>
            </a:r>
            <a:r>
              <a:rPr lang="en-US" sz="1900" dirty="0"/>
              <a:t>features that appear to yield the most positive returns for national destinations include:</a:t>
            </a:r>
          </a:p>
          <a:p>
            <a:pPr marL="742950" indent="-342900">
              <a:buClr>
                <a:srgbClr val="C00000"/>
              </a:buClr>
              <a:buSzPct val="80000"/>
              <a:buFont typeface="Wingdings" panose="05000000000000000000" pitchFamily="2" charset="2"/>
              <a:buChar char="§"/>
            </a:pPr>
            <a:r>
              <a:rPr lang="en-US" sz="1900" dirty="0" smtClean="0"/>
              <a:t>search </a:t>
            </a:r>
            <a:r>
              <a:rPr lang="en-US" sz="1900" dirty="0"/>
              <a:t>facilities,</a:t>
            </a:r>
          </a:p>
          <a:p>
            <a:pPr marL="742950" indent="-342900">
              <a:buClr>
                <a:srgbClr val="C00000"/>
              </a:buClr>
              <a:buSzPct val="80000"/>
              <a:buFont typeface="Wingdings" panose="05000000000000000000" pitchFamily="2" charset="2"/>
              <a:buChar char="§"/>
            </a:pPr>
            <a:r>
              <a:rPr lang="en-US" sz="1900" dirty="0" smtClean="0"/>
              <a:t>special </a:t>
            </a:r>
            <a:r>
              <a:rPr lang="en-US" sz="1900" dirty="0"/>
              <a:t>offers and packages advertised on the website,</a:t>
            </a:r>
          </a:p>
          <a:p>
            <a:pPr marL="742950" indent="-342900">
              <a:buClr>
                <a:srgbClr val="C00000"/>
              </a:buClr>
              <a:buSzPct val="80000"/>
              <a:buFont typeface="Wingdings" panose="05000000000000000000" pitchFamily="2" charset="2"/>
              <a:buChar char="§"/>
            </a:pPr>
            <a:r>
              <a:rPr lang="en-US" sz="1900" dirty="0" smtClean="0"/>
              <a:t>enquires </a:t>
            </a:r>
            <a:r>
              <a:rPr lang="en-US" sz="1900" dirty="0"/>
              <a:t>page,</a:t>
            </a:r>
          </a:p>
          <a:p>
            <a:pPr marL="742950" indent="-342900">
              <a:buClr>
                <a:srgbClr val="C00000"/>
              </a:buClr>
              <a:buSzPct val="80000"/>
              <a:buFont typeface="Wingdings" panose="05000000000000000000" pitchFamily="2" charset="2"/>
              <a:buChar char="§"/>
            </a:pPr>
            <a:r>
              <a:rPr lang="en-US" sz="1900" dirty="0" smtClean="0"/>
              <a:t>samples </a:t>
            </a:r>
            <a:r>
              <a:rPr lang="en-US" sz="1900" dirty="0"/>
              <a:t>of the particular culture of the county,</a:t>
            </a:r>
          </a:p>
          <a:p>
            <a:pPr marL="742950" indent="-342900">
              <a:buClr>
                <a:srgbClr val="C00000"/>
              </a:buClr>
              <a:buSzPct val="80000"/>
              <a:buFont typeface="Wingdings" panose="05000000000000000000" pitchFamily="2" charset="2"/>
              <a:buChar char="§"/>
            </a:pPr>
            <a:r>
              <a:rPr lang="en-US" sz="1900" dirty="0" smtClean="0"/>
              <a:t>subscription </a:t>
            </a:r>
            <a:r>
              <a:rPr lang="en-US" sz="1900" dirty="0"/>
              <a:t>capabilities for regular email newsletters,</a:t>
            </a:r>
          </a:p>
          <a:p>
            <a:pPr marL="742950" indent="-342900">
              <a:buClr>
                <a:srgbClr val="C00000"/>
              </a:buClr>
              <a:buSzPct val="80000"/>
              <a:buFont typeface="Wingdings" panose="05000000000000000000" pitchFamily="2" charset="2"/>
              <a:buChar char="§"/>
            </a:pPr>
            <a:r>
              <a:rPr lang="en-US" sz="1900" dirty="0" smtClean="0"/>
              <a:t>information </a:t>
            </a:r>
            <a:r>
              <a:rPr lang="en-US" sz="1900" dirty="0"/>
              <a:t>in different languages,</a:t>
            </a:r>
          </a:p>
          <a:p>
            <a:pPr marL="742950" indent="-342900">
              <a:buClr>
                <a:srgbClr val="C00000"/>
              </a:buClr>
              <a:buSzPct val="80000"/>
              <a:buFont typeface="Wingdings" panose="05000000000000000000" pitchFamily="2" charset="2"/>
              <a:buChar char="§"/>
            </a:pPr>
            <a:r>
              <a:rPr lang="en-US" sz="1900" dirty="0" smtClean="0"/>
              <a:t>virtual </a:t>
            </a:r>
            <a:r>
              <a:rPr lang="en-US" sz="1900" dirty="0"/>
              <a:t>brochure rack,</a:t>
            </a:r>
          </a:p>
          <a:p>
            <a:pPr marL="742950" indent="-342900">
              <a:buClr>
                <a:srgbClr val="C00000"/>
              </a:buClr>
              <a:buSzPct val="80000"/>
              <a:buFont typeface="Wingdings" panose="05000000000000000000" pitchFamily="2" charset="2"/>
              <a:buChar char="§"/>
            </a:pPr>
            <a:r>
              <a:rPr lang="en-US" sz="1900" dirty="0" smtClean="0"/>
              <a:t>itineraries </a:t>
            </a:r>
            <a:r>
              <a:rPr lang="en-US" sz="1900" dirty="0"/>
              <a:t>that include directions, photographs and dining suggestions,</a:t>
            </a:r>
          </a:p>
          <a:p>
            <a:pPr marL="742950" indent="-342900">
              <a:buClr>
                <a:srgbClr val="C00000"/>
              </a:buClr>
              <a:buSzPct val="80000"/>
              <a:buFont typeface="Wingdings" panose="05000000000000000000" pitchFamily="2" charset="2"/>
              <a:buChar char="§"/>
            </a:pPr>
            <a:r>
              <a:rPr lang="en-US" sz="1900" dirty="0" smtClean="0"/>
              <a:t>online </a:t>
            </a:r>
            <a:r>
              <a:rPr lang="en-US" sz="1900" dirty="0"/>
              <a:t>packages of activity, sightseeing and cultural interest.</a:t>
            </a:r>
          </a:p>
          <a:p>
            <a:pPr marL="342900" indent="-342900">
              <a:buClr>
                <a:srgbClr val="C00000"/>
              </a:buClr>
              <a:buSzPct val="80000"/>
              <a:buFont typeface="Arial" panose="020B0604020202020204" pitchFamily="34" charset="0"/>
              <a:buChar char="►"/>
            </a:pPr>
            <a:r>
              <a:rPr lang="en-US" sz="1900" dirty="0"/>
              <a:t>It is especially important to properly profile the site with the main search engines (i.e. to ensure that the site appears high in the list of search results). In addition, all members of the tourism industry should be encouraged to promote the website and become linked to it. </a:t>
            </a:r>
            <a:endParaRPr lang="en-US" sz="1900" dirty="0" smtClean="0"/>
          </a:p>
          <a:p>
            <a:pPr marL="342900" indent="-342900">
              <a:buClr>
                <a:srgbClr val="C00000"/>
              </a:buClr>
              <a:buSzPct val="80000"/>
              <a:buFont typeface="Arial" panose="020B0604020202020204" pitchFamily="34" charset="0"/>
              <a:buChar char="►"/>
            </a:pPr>
            <a:r>
              <a:rPr lang="en-US" sz="1900" dirty="0" smtClean="0"/>
              <a:t>Local </a:t>
            </a:r>
            <a:r>
              <a:rPr lang="en-US" sz="1900" dirty="0"/>
              <a:t>attractions that have internet sites can he especially targeted for the establishment of such links. Site profile is also increased in many cases by linking with relevant local, national and international sites.</a:t>
            </a:r>
          </a:p>
        </p:txBody>
      </p:sp>
    </p:spTree>
    <p:extLst>
      <p:ext uri="{BB962C8B-B14F-4D97-AF65-F5344CB8AC3E}">
        <p14:creationId xmlns:p14="http://schemas.microsoft.com/office/powerpoint/2010/main" val="1157558608"/>
      </p:ext>
    </p:extLst>
  </p:cSld>
  <p:clrMapOvr>
    <a:masterClrMapping/>
  </p:clrMapOvr>
  <p:transition advClick="0"/>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127</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sp>
        <p:nvSpPr>
          <p:cNvPr id="2" name="Rectangle 1"/>
          <p:cNvSpPr/>
          <p:nvPr/>
        </p:nvSpPr>
        <p:spPr>
          <a:xfrm>
            <a:off x="126876" y="1016868"/>
            <a:ext cx="6533356" cy="5647700"/>
          </a:xfrm>
          <a:prstGeom prst="rect">
            <a:avLst/>
          </a:prstGeom>
        </p:spPr>
        <p:txBody>
          <a:bodyPr wrap="square">
            <a:spAutoFit/>
          </a:bodyPr>
          <a:lstStyle/>
          <a:p>
            <a:pPr>
              <a:buClr>
                <a:srgbClr val="C00000"/>
              </a:buClr>
              <a:buSzPct val="80000"/>
            </a:pPr>
            <a:r>
              <a:rPr lang="en-US" sz="1900" b="1" dirty="0" smtClean="0">
                <a:solidFill>
                  <a:srgbClr val="C00000"/>
                </a:solidFill>
              </a:rPr>
              <a:t>Window </a:t>
            </a:r>
            <a:r>
              <a:rPr lang="en-US" sz="1900" b="1" dirty="0">
                <a:solidFill>
                  <a:srgbClr val="C00000"/>
                </a:solidFill>
              </a:rPr>
              <a:t>display and other in-house promotional methods</a:t>
            </a:r>
          </a:p>
          <a:p>
            <a:pPr marL="342900" indent="-342900">
              <a:buClr>
                <a:srgbClr val="C00000"/>
              </a:buClr>
              <a:buSzPct val="80000"/>
              <a:buFont typeface="Arial" panose="020B0604020202020204" pitchFamily="34" charset="0"/>
              <a:buChar char="►"/>
            </a:pPr>
            <a:r>
              <a:rPr lang="en-US" sz="1900" dirty="0"/>
              <a:t>Window displays should not be underestimated as a way to promote tourist destinations. </a:t>
            </a:r>
            <a:endParaRPr lang="en-US" sz="1900" dirty="0" smtClean="0"/>
          </a:p>
          <a:p>
            <a:pPr marL="342900" indent="-342900">
              <a:buClr>
                <a:srgbClr val="C00000"/>
              </a:buClr>
              <a:buSzPct val="80000"/>
              <a:buFont typeface="Arial" panose="020B0604020202020204" pitchFamily="34" charset="0"/>
              <a:buChar char="►"/>
            </a:pPr>
            <a:r>
              <a:rPr lang="en-US" sz="1900" dirty="0" smtClean="0"/>
              <a:t>In </a:t>
            </a:r>
            <a:r>
              <a:rPr lang="en-US" sz="1900" dirty="0"/>
              <a:t>the aftermath of the Asian tsunami in 2005, the Tourism Authority of Thailand (TAT) launched a sustained </a:t>
            </a:r>
            <a:r>
              <a:rPr lang="en-US" sz="1900" dirty="0" smtClean="0"/>
              <a:t>program </a:t>
            </a:r>
            <a:r>
              <a:rPr lang="en-US" sz="1900" dirty="0"/>
              <a:t>of marketing and promotional activities. In an attempt to promote the resumption of travel to Phuket, </a:t>
            </a:r>
            <a:r>
              <a:rPr lang="en-US" sz="1900" dirty="0" err="1"/>
              <a:t>Krabi</a:t>
            </a:r>
            <a:r>
              <a:rPr lang="en-US" sz="1900" dirty="0"/>
              <a:t> and other destinations along the Andaman coast, the Stockholm office of the Tourism Authority of Thailand worked in partnership with TUI Nordic, a key player in Scandinavian charter operations. </a:t>
            </a:r>
            <a:endParaRPr lang="en-US" sz="1900" dirty="0" smtClean="0"/>
          </a:p>
          <a:p>
            <a:pPr marL="342900" indent="-342900">
              <a:buClr>
                <a:srgbClr val="C00000"/>
              </a:buClr>
              <a:buSzPct val="80000"/>
              <a:buFont typeface="Arial" panose="020B0604020202020204" pitchFamily="34" charset="0"/>
              <a:buChar char="►"/>
            </a:pPr>
            <a:r>
              <a:rPr lang="en-US" sz="1900" dirty="0" smtClean="0"/>
              <a:t>The </a:t>
            </a:r>
            <a:r>
              <a:rPr lang="en-US" sz="1900" dirty="0"/>
              <a:t>result was the creation of prominent destination marketing window displays, promoting travel destinations around Thailand, in some 250 Scandinavian travel agency throughout Norway, Sweden, Denmark and Finland. Retail travel agencies are a common sight in towns and cities all over the world</a:t>
            </a:r>
            <a:r>
              <a:rPr lang="en-US" sz="1900" dirty="0" smtClean="0"/>
              <a:t>.</a:t>
            </a:r>
            <a:endParaRPr lang="en-US" sz="1900" dirty="0"/>
          </a:p>
        </p:txBody>
      </p:sp>
      <p:pic>
        <p:nvPicPr>
          <p:cNvPr id="88066" name="Picture 2" descr="Image result for tsunami tut tui advertisement campaig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60232" y="1178994"/>
            <a:ext cx="2225105" cy="1482381"/>
          </a:xfrm>
          <a:prstGeom prst="rect">
            <a:avLst/>
          </a:prstGeom>
          <a:noFill/>
          <a:extLst>
            <a:ext uri="{909E8E84-426E-40DD-AFC4-6F175D3DCCD1}">
              <a14:hiddenFill xmlns:a14="http://schemas.microsoft.com/office/drawing/2010/main">
                <a:solidFill>
                  <a:srgbClr val="FFFFFF"/>
                </a:solidFill>
              </a14:hiddenFill>
            </a:ext>
          </a:extLst>
        </p:spPr>
      </p:pic>
      <p:pic>
        <p:nvPicPr>
          <p:cNvPr id="88068" name="Picture 4" descr="Image result for krabi norway marketing campaig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60231" y="2734257"/>
            <a:ext cx="2225105" cy="29471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110187"/>
      </p:ext>
    </p:extLst>
  </p:cSld>
  <p:clrMapOvr>
    <a:masterClrMapping/>
  </p:clrMapOvr>
  <p:transition advClick="0"/>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128</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sp>
        <p:nvSpPr>
          <p:cNvPr id="2" name="Rectangle 1"/>
          <p:cNvSpPr/>
          <p:nvPr/>
        </p:nvSpPr>
        <p:spPr>
          <a:xfrm>
            <a:off x="126876" y="1124744"/>
            <a:ext cx="8765604" cy="3600986"/>
          </a:xfrm>
          <a:prstGeom prst="rect">
            <a:avLst/>
          </a:prstGeom>
        </p:spPr>
        <p:txBody>
          <a:bodyPr wrap="square">
            <a:spAutoFit/>
          </a:bodyPr>
          <a:lstStyle/>
          <a:p>
            <a:pPr>
              <a:buClr>
                <a:srgbClr val="C00000"/>
              </a:buClr>
              <a:buSzPct val="80000"/>
            </a:pPr>
            <a:r>
              <a:rPr lang="en-US" sz="1900" b="1" dirty="0" smtClean="0">
                <a:solidFill>
                  <a:srgbClr val="C00000"/>
                </a:solidFill>
              </a:rPr>
              <a:t>Window </a:t>
            </a:r>
            <a:r>
              <a:rPr lang="en-US" sz="1900" b="1" dirty="0">
                <a:solidFill>
                  <a:srgbClr val="C00000"/>
                </a:solidFill>
              </a:rPr>
              <a:t>display and other in-house promotional methods</a:t>
            </a:r>
          </a:p>
          <a:p>
            <a:pPr marL="342900" indent="-342900">
              <a:buClr>
                <a:srgbClr val="C00000"/>
              </a:buClr>
              <a:buSzPct val="80000"/>
              <a:buFont typeface="Arial" panose="020B0604020202020204" pitchFamily="34" charset="0"/>
              <a:buChar char="►"/>
            </a:pPr>
            <a:r>
              <a:rPr lang="en-US" sz="1900" dirty="0" smtClean="0"/>
              <a:t>Like </a:t>
            </a:r>
            <a:r>
              <a:rPr lang="en-US" sz="1900" dirty="0"/>
              <a:t>many other types of shop, travel agencies try to attract customers by having eye-catching window displays. Fig. 3.9 shows a typical UK shopping street in which the travel agency has occupied a key site in order to </a:t>
            </a:r>
            <a:r>
              <a:rPr lang="en-US" sz="1900" dirty="0" err="1"/>
              <a:t>maximise</a:t>
            </a:r>
            <a:r>
              <a:rPr lang="en-US" sz="1900" dirty="0"/>
              <a:t> customer numbers. It is located on a corner, thus providing it with a shop frontage on two streets. This also means that the travel agency has the opportunity for two window display areas.</a:t>
            </a:r>
          </a:p>
          <a:p>
            <a:pPr marL="342900" indent="-342900">
              <a:buClr>
                <a:srgbClr val="C00000"/>
              </a:buClr>
              <a:buSzPct val="80000"/>
              <a:buFont typeface="Arial" panose="020B0604020202020204" pitchFamily="34" charset="0"/>
              <a:buChar char="►"/>
            </a:pPr>
            <a:r>
              <a:rPr lang="en-US" sz="1900" dirty="0"/>
              <a:t>The windows in this example are full of promotional offers. The signs are large, using bold </a:t>
            </a:r>
            <a:r>
              <a:rPr lang="en-US" sz="1900" dirty="0" err="1"/>
              <a:t>colours</a:t>
            </a:r>
            <a:r>
              <a:rPr lang="en-US" sz="1900" dirty="0"/>
              <a:t>, to help attract the attention of people walking by. The fact that the travel agency is on a main road surrounded by other shops will mean that it can take advantage of the high pedestrian flows that are found in such locations</a:t>
            </a:r>
            <a:r>
              <a:rPr lang="en-US" sz="1900" dirty="0" smtClean="0"/>
              <a:t>.</a:t>
            </a:r>
          </a:p>
        </p:txBody>
      </p:sp>
      <p:pic>
        <p:nvPicPr>
          <p:cNvPr id="87042" name="Picture 2" descr="Image result for travel shop window displa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292080" y="4380622"/>
            <a:ext cx="3600400" cy="229116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26876" y="4640461"/>
            <a:ext cx="4733156" cy="2139047"/>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1900" dirty="0"/>
              <a:t>Larger attractions will also promote their various additional products and services to visitors once they have arrived on site. Large hotels behave in a similar fashion; therefore, let’s have a brief look at these in-house promotional methods.</a:t>
            </a:r>
          </a:p>
        </p:txBody>
      </p:sp>
    </p:spTree>
    <p:extLst>
      <p:ext uri="{BB962C8B-B14F-4D97-AF65-F5344CB8AC3E}">
        <p14:creationId xmlns:p14="http://schemas.microsoft.com/office/powerpoint/2010/main" val="268635629"/>
      </p:ext>
    </p:extLst>
  </p:cSld>
  <p:clrMapOvr>
    <a:masterClrMapping/>
  </p:clrMapOvr>
  <p:transition advClick="0"/>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128</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sp>
        <p:nvSpPr>
          <p:cNvPr id="2" name="Rectangle 1"/>
          <p:cNvSpPr/>
          <p:nvPr/>
        </p:nvSpPr>
        <p:spPr>
          <a:xfrm>
            <a:off x="126876" y="1016868"/>
            <a:ext cx="8765604" cy="2554545"/>
          </a:xfrm>
          <a:prstGeom prst="rect">
            <a:avLst/>
          </a:prstGeom>
        </p:spPr>
        <p:txBody>
          <a:bodyPr wrap="square">
            <a:spAutoFit/>
          </a:bodyPr>
          <a:lstStyle/>
          <a:p>
            <a:pPr>
              <a:buClr>
                <a:srgbClr val="C00000"/>
              </a:buClr>
              <a:buSzPct val="80000"/>
            </a:pPr>
            <a:r>
              <a:rPr lang="en-US" sz="2000" b="1" dirty="0" smtClean="0">
                <a:solidFill>
                  <a:srgbClr val="C00000"/>
                </a:solidFill>
              </a:rPr>
              <a:t>Window </a:t>
            </a:r>
            <a:r>
              <a:rPr lang="en-US" sz="2000" b="1" dirty="0">
                <a:solidFill>
                  <a:srgbClr val="C00000"/>
                </a:solidFill>
              </a:rPr>
              <a:t>display and other in-house promotional methods</a:t>
            </a:r>
          </a:p>
          <a:p>
            <a:pPr marL="342900" indent="-342900">
              <a:buClr>
                <a:srgbClr val="C00000"/>
              </a:buClr>
              <a:buSzPct val="80000"/>
              <a:buFont typeface="Arial" panose="020B0604020202020204" pitchFamily="34" charset="0"/>
              <a:buChar char="►"/>
            </a:pPr>
            <a:r>
              <a:rPr lang="en-US" sz="2000" dirty="0" smtClean="0"/>
              <a:t>Fig</a:t>
            </a:r>
            <a:r>
              <a:rPr lang="en-US" sz="2000" dirty="0"/>
              <a:t>. 3.10 shows a major international 5-star resort hotel’s dining terrace being prepared for a special buffet luncheon. The buffet is available for both resident hotel guests and to outside customers </a:t>
            </a:r>
            <a:r>
              <a:rPr lang="en-US" sz="2000" dirty="0" smtClean="0"/>
              <a:t>who buy </a:t>
            </a:r>
            <a:r>
              <a:rPr lang="en-US" sz="2000" dirty="0"/>
              <a:t>it as a part of a special day visit package that also allows beach and pool access. </a:t>
            </a:r>
            <a:endParaRPr lang="en-US" sz="2000" dirty="0" smtClean="0"/>
          </a:p>
          <a:p>
            <a:pPr marL="342900" indent="-342900">
              <a:buClr>
                <a:srgbClr val="C00000"/>
              </a:buClr>
              <a:buSzPct val="80000"/>
              <a:buFont typeface="Arial" panose="020B0604020202020204" pitchFamily="34" charset="0"/>
              <a:buChar char="►"/>
            </a:pPr>
            <a:r>
              <a:rPr lang="en-US" sz="2000" dirty="0" smtClean="0"/>
              <a:t>Such </a:t>
            </a:r>
            <a:r>
              <a:rPr lang="en-US" sz="2000" dirty="0"/>
              <a:t>packages will be advertised to non-resident customers by a variety of traditional methods. However, hotel guests will be made aware of the buffet by slightly different methods including</a:t>
            </a:r>
            <a:r>
              <a:rPr lang="en-US" sz="2000" dirty="0" smtClean="0"/>
              <a:t>:</a:t>
            </a:r>
            <a:endParaRPr lang="en-US" sz="2000" dirty="0"/>
          </a:p>
        </p:txBody>
      </p:sp>
      <p:pic>
        <p:nvPicPr>
          <p:cNvPr id="89090" name="Picture 2"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4880" y="3573016"/>
            <a:ext cx="4618444" cy="259228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707904" y="6237312"/>
            <a:ext cx="5251759" cy="400110"/>
          </a:xfrm>
          <a:prstGeom prst="rect">
            <a:avLst/>
          </a:prstGeom>
        </p:spPr>
        <p:txBody>
          <a:bodyPr wrap="none">
            <a:spAutoFit/>
          </a:bodyPr>
          <a:lstStyle/>
          <a:p>
            <a:pPr marL="285750" indent="-285750">
              <a:buClr>
                <a:srgbClr val="C00000"/>
              </a:buClr>
              <a:buSzPct val="80000"/>
              <a:buFont typeface="Arial" panose="020B0604020202020204" pitchFamily="34" charset="0"/>
              <a:buChar char="▲"/>
            </a:pPr>
            <a:r>
              <a:rPr lang="en-US" sz="2000" b="1" dirty="0"/>
              <a:t>Fig. 3.10 </a:t>
            </a:r>
            <a:r>
              <a:rPr lang="en-US" sz="2000" b="1" dirty="0" smtClean="0"/>
              <a:t>- </a:t>
            </a:r>
            <a:r>
              <a:rPr lang="en-US" sz="2000" dirty="0" smtClean="0"/>
              <a:t>Dining </a:t>
            </a:r>
            <a:r>
              <a:rPr lang="en-US" sz="2000" dirty="0"/>
              <a:t>terrace of a </a:t>
            </a:r>
            <a:r>
              <a:rPr lang="en-US" sz="2000" dirty="0" smtClean="0"/>
              <a:t>5-star </a:t>
            </a:r>
            <a:r>
              <a:rPr lang="en-US" sz="2000" dirty="0"/>
              <a:t>resort</a:t>
            </a:r>
          </a:p>
        </p:txBody>
      </p:sp>
      <p:sp>
        <p:nvSpPr>
          <p:cNvPr id="6" name="Rectangle 5"/>
          <p:cNvSpPr/>
          <p:nvPr/>
        </p:nvSpPr>
        <p:spPr>
          <a:xfrm>
            <a:off x="467544" y="3501008"/>
            <a:ext cx="3698816" cy="2862322"/>
          </a:xfrm>
          <a:prstGeom prst="rect">
            <a:avLst/>
          </a:prstGeom>
        </p:spPr>
        <p:txBody>
          <a:bodyPr wrap="square">
            <a:spAutoFit/>
          </a:bodyPr>
          <a:lstStyle/>
          <a:p>
            <a:pPr marL="400050" indent="-342900">
              <a:buClr>
                <a:srgbClr val="C00000"/>
              </a:buClr>
              <a:buSzPct val="80000"/>
              <a:buFont typeface="Wingdings" panose="05000000000000000000" pitchFamily="2" charset="2"/>
              <a:buChar char="§"/>
            </a:pPr>
            <a:r>
              <a:rPr lang="en-US" sz="2000" dirty="0"/>
              <a:t>in-room </a:t>
            </a:r>
            <a:r>
              <a:rPr lang="en-US" sz="2000" dirty="0" err="1"/>
              <a:t>tv</a:t>
            </a:r>
            <a:r>
              <a:rPr lang="en-US" sz="2000" dirty="0"/>
              <a:t> advert;</a:t>
            </a:r>
          </a:p>
          <a:p>
            <a:pPr marL="400050" indent="-342900">
              <a:buClr>
                <a:srgbClr val="C00000"/>
              </a:buClr>
              <a:buSzPct val="80000"/>
              <a:buFont typeface="Wingdings" panose="05000000000000000000" pitchFamily="2" charset="2"/>
              <a:buChar char="§"/>
            </a:pPr>
            <a:r>
              <a:rPr lang="en-US" sz="2000" dirty="0"/>
              <a:t>in-room news letter or information sheet;</a:t>
            </a:r>
          </a:p>
          <a:p>
            <a:pPr marL="400050" indent="-342900">
              <a:buClr>
                <a:srgbClr val="C00000"/>
              </a:buClr>
              <a:buSzPct val="80000"/>
              <a:buFont typeface="Wingdings" panose="05000000000000000000" pitchFamily="2" charset="2"/>
              <a:buChar char="§"/>
            </a:pPr>
            <a:r>
              <a:rPr lang="en-US" sz="2000" dirty="0"/>
              <a:t>notice in reception and/or at the restaurant entrance;</a:t>
            </a:r>
          </a:p>
          <a:p>
            <a:pPr marL="400050" indent="-342900">
              <a:buClr>
                <a:srgbClr val="C00000"/>
              </a:buClr>
              <a:buSzPct val="80000"/>
              <a:buFont typeface="Wingdings" panose="05000000000000000000" pitchFamily="2" charset="2"/>
              <a:buChar char="§"/>
            </a:pPr>
            <a:r>
              <a:rPr lang="en-US" sz="2000" dirty="0"/>
              <a:t>menu insert or table advert at a previous meal service;</a:t>
            </a:r>
          </a:p>
          <a:p>
            <a:pPr marL="400050" indent="-342900">
              <a:buClr>
                <a:srgbClr val="C00000"/>
              </a:buClr>
              <a:buSzPct val="80000"/>
              <a:buFont typeface="Wingdings" panose="05000000000000000000" pitchFamily="2" charset="2"/>
              <a:buChar char="§"/>
            </a:pPr>
            <a:r>
              <a:rPr lang="en-US" sz="2000" dirty="0"/>
              <a:t>word of mouth from restaurant staff.</a:t>
            </a:r>
          </a:p>
        </p:txBody>
      </p:sp>
    </p:spTree>
    <p:extLst>
      <p:ext uri="{BB962C8B-B14F-4D97-AF65-F5344CB8AC3E}">
        <p14:creationId xmlns:p14="http://schemas.microsoft.com/office/powerpoint/2010/main" val="2553849186"/>
      </p:ext>
    </p:extLst>
  </p:cSld>
  <p:clrMapOvr>
    <a:masterClrMapping/>
  </p:clrMapOvr>
  <p:transition advClick="0"/>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128</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sp>
        <p:nvSpPr>
          <p:cNvPr id="8" name="Rounded Rectangle 7"/>
          <p:cNvSpPr/>
          <p:nvPr/>
        </p:nvSpPr>
        <p:spPr>
          <a:xfrm>
            <a:off x="165110" y="1172976"/>
            <a:ext cx="8727370" cy="5424375"/>
          </a:xfrm>
          <a:prstGeom prst="roundRect">
            <a:avLst>
              <a:gd name="adj" fmla="val 47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tIns="91440" rIns="6309360" rtlCol="0" anchor="t" anchorCtr="0"/>
          <a:lstStyle/>
          <a:p>
            <a:r>
              <a:rPr lang="en-US" sz="2000" b="1" dirty="0" smtClean="0">
                <a:solidFill>
                  <a:srgbClr val="C00000"/>
                </a:solidFill>
                <a:latin typeface="Arial" panose="020B0604020202020204" pitchFamily="34" charset="0"/>
                <a:cs typeface="Arial" panose="020B0604020202020204" pitchFamily="34" charset="0"/>
              </a:rPr>
              <a:t>Activity </a:t>
            </a:r>
            <a:r>
              <a:rPr lang="en-US" sz="2000" b="1" dirty="0" smtClean="0">
                <a:solidFill>
                  <a:srgbClr val="C00000"/>
                </a:solidFill>
                <a:latin typeface="Arial" panose="020B0604020202020204" pitchFamily="34" charset="0"/>
                <a:cs typeface="Arial" panose="020B0604020202020204" pitchFamily="34" charset="0"/>
              </a:rPr>
              <a:t>8</a:t>
            </a:r>
            <a:endParaRPr lang="en-US" sz="2000" b="1" dirty="0">
              <a:solidFill>
                <a:srgbClr val="C00000"/>
              </a:solidFill>
              <a:latin typeface="Arial" panose="020B0604020202020204" pitchFamily="34" charset="0"/>
              <a:cs typeface="Arial" panose="020B0604020202020204" pitchFamily="34" charset="0"/>
            </a:endParaRPr>
          </a:p>
          <a:p>
            <a:r>
              <a:rPr lang="en-US" sz="2000" dirty="0">
                <a:solidFill>
                  <a:schemeClr val="tx1"/>
                </a:solidFill>
                <a:latin typeface="Arial" panose="020B0604020202020204" pitchFamily="34" charset="0"/>
                <a:cs typeface="Arial" panose="020B0604020202020204" pitchFamily="34" charset="0"/>
              </a:rPr>
              <a:t>To understand the ways in which promotional activities can take place, look at the following lists of media and tourism products. Match the most suitable promotional method to each product, giving reasons for your choice.</a:t>
            </a:r>
            <a:endParaRPr lang="en-US" sz="2000" dirty="0">
              <a:solidFill>
                <a:schemeClr val="tx1"/>
              </a:solidFill>
              <a:latin typeface="Arial" panose="020B0604020202020204" pitchFamily="34" charset="0"/>
              <a:cs typeface="Arial" panose="020B0604020202020204" pitchFamily="34" charset="0"/>
            </a:endParaRPr>
          </a:p>
        </p:txBody>
      </p:sp>
      <p:sp>
        <p:nvSpPr>
          <p:cNvPr id="9" name="Oval 8"/>
          <p:cNvSpPr/>
          <p:nvPr/>
        </p:nvSpPr>
        <p:spPr>
          <a:xfrm rot="2089674">
            <a:off x="8637216" y="1031750"/>
            <a:ext cx="454263" cy="454263"/>
          </a:xfrm>
          <a:prstGeom prst="ellipse">
            <a:avLst/>
          </a:prstGeom>
          <a:solidFill>
            <a:srgbClr val="DBEEF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A</a:t>
            </a:r>
            <a:endParaRPr lang="en-US" b="1" dirty="0">
              <a:solidFill>
                <a:srgbClr val="C00000"/>
              </a:solidFill>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172106048"/>
              </p:ext>
            </p:extLst>
          </p:nvPr>
        </p:nvGraphicFramePr>
        <p:xfrm>
          <a:off x="2555776" y="1326376"/>
          <a:ext cx="2198390" cy="5074920"/>
        </p:xfrm>
        <a:graphic>
          <a:graphicData uri="http://schemas.openxmlformats.org/drawingml/2006/table">
            <a:tbl>
              <a:tblPr firstRow="1" bandRow="1">
                <a:tableStyleId>{5C22544A-7EE6-4342-B048-85BDC9FD1C3A}</a:tableStyleId>
              </a:tblPr>
              <a:tblGrid>
                <a:gridCol w="2198390"/>
              </a:tblGrid>
              <a:tr h="370840">
                <a:tc>
                  <a:txBody>
                    <a:bodyPr/>
                    <a:lstStyle/>
                    <a:p>
                      <a:r>
                        <a:rPr lang="en-US" sz="1750" dirty="0" smtClean="0">
                          <a:latin typeface="Arial" panose="020B0604020202020204" pitchFamily="34" charset="0"/>
                          <a:cs typeface="Arial" panose="020B0604020202020204" pitchFamily="34" charset="0"/>
                        </a:rPr>
                        <a:t>Media</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Brochure</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Local Radio</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Trade Magazine</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National Television</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Women’s Magazine</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Point of Sale Display</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Local Newspaper</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Press Release</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Direct mail</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Posters</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CD</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Cinema</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142676500"/>
              </p:ext>
            </p:extLst>
          </p:nvPr>
        </p:nvGraphicFramePr>
        <p:xfrm>
          <a:off x="5148064" y="1340768"/>
          <a:ext cx="3672408" cy="5074920"/>
        </p:xfrm>
        <a:graphic>
          <a:graphicData uri="http://schemas.openxmlformats.org/drawingml/2006/table">
            <a:tbl>
              <a:tblPr firstRow="1" bandRow="1">
                <a:tableStyleId>{5C22544A-7EE6-4342-B048-85BDC9FD1C3A}</a:tableStyleId>
              </a:tblPr>
              <a:tblGrid>
                <a:gridCol w="3672408"/>
              </a:tblGrid>
              <a:tr h="370840">
                <a:tc>
                  <a:txBody>
                    <a:bodyPr/>
                    <a:lstStyle/>
                    <a:p>
                      <a:r>
                        <a:rPr lang="en-US" sz="1750" dirty="0" smtClean="0">
                          <a:latin typeface="Arial" panose="020B0604020202020204" pitchFamily="34" charset="0"/>
                          <a:cs typeface="Arial" panose="020B0604020202020204" pitchFamily="34" charset="0"/>
                        </a:rPr>
                        <a:t>Product</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Camping and caravan site</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Boating Holidays</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A Hair and Beauty show</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Motorway service facility</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Public-owned swimming pool</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Hotel Wedding Reception Package</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International airline’s low-season fares</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New museum</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Cookery Weekend</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Local community festival</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Hand-gliding lessons</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750" dirty="0" smtClean="0">
                          <a:latin typeface="Arial" panose="020B0604020202020204" pitchFamily="34" charset="0"/>
                          <a:cs typeface="Arial" panose="020B0604020202020204" pitchFamily="34" charset="0"/>
                        </a:rPr>
                        <a:t>Caribbean holidays</a:t>
                      </a:r>
                      <a:endParaRPr lang="en-US" sz="175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10" name="Picture 9" descr="Image result for vector paper cli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664711">
            <a:off x="8123059" y="1926811"/>
            <a:ext cx="1008043" cy="757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5294034"/>
      </p:ext>
    </p:extLst>
  </p:cSld>
  <p:clrMapOvr>
    <a:masterClrMapping/>
  </p:clrMapOvr>
  <p:transition advClick="0"/>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129</a:t>
            </a:r>
            <a:endParaRPr lang="en-GB" sz="1400" b="1" dirty="0">
              <a:latin typeface="Calibri" panose="020F0502020204030204" pitchFamily="34" charset="0"/>
            </a:endParaRPr>
          </a:p>
        </p:txBody>
      </p:sp>
      <p:sp>
        <p:nvSpPr>
          <p:cNvPr id="12" name="Title 1"/>
          <p:cNvSpPr>
            <a:spLocks noGrp="1"/>
          </p:cNvSpPr>
          <p:nvPr>
            <p:ph type="title"/>
          </p:nvPr>
        </p:nvSpPr>
        <p:spPr/>
        <p:txBody>
          <a:bodyPr>
            <a:noAutofit/>
          </a:bodyPr>
          <a:lstStyle/>
          <a:p>
            <a:r>
              <a:rPr lang="en-US" sz="4000" dirty="0" smtClean="0"/>
              <a:t>03 – Unit Assessment</a:t>
            </a:r>
            <a:endParaRPr lang="en-GB" sz="4000" b="1" dirty="0" smtClean="0"/>
          </a:p>
        </p:txBody>
      </p:sp>
      <p:sp>
        <p:nvSpPr>
          <p:cNvPr id="2" name="Rectangle 1"/>
          <p:cNvSpPr/>
          <p:nvPr/>
        </p:nvSpPr>
        <p:spPr>
          <a:xfrm>
            <a:off x="126876" y="1016868"/>
            <a:ext cx="8765604" cy="5769272"/>
          </a:xfrm>
          <a:prstGeom prst="rect">
            <a:avLst/>
          </a:prstGeom>
        </p:spPr>
        <p:txBody>
          <a:bodyPr wrap="square">
            <a:spAutoFit/>
          </a:bodyPr>
          <a:lstStyle/>
          <a:p>
            <a:pPr>
              <a:buClr>
                <a:srgbClr val="C00000"/>
              </a:buClr>
              <a:buSzPct val="80000"/>
              <a:tabLst>
                <a:tab pos="8572500" algn="r"/>
              </a:tabLst>
            </a:pPr>
            <a:r>
              <a:rPr lang="en-US" sz="2170" b="1" dirty="0" smtClean="0">
                <a:solidFill>
                  <a:srgbClr val="C00000"/>
                </a:solidFill>
              </a:rPr>
              <a:t>How </a:t>
            </a:r>
            <a:r>
              <a:rPr lang="en-US" sz="2170" b="1" dirty="0">
                <a:solidFill>
                  <a:srgbClr val="C00000"/>
                </a:solidFill>
              </a:rPr>
              <a:t>your knowledge and understanding of the Unit 3 content is likely to be assessed</a:t>
            </a:r>
          </a:p>
          <a:p>
            <a:pPr marL="342900" indent="-342900">
              <a:buClr>
                <a:srgbClr val="C00000"/>
              </a:buClr>
              <a:buSzPct val="80000"/>
              <a:buFont typeface="Arial" panose="020B0604020202020204" pitchFamily="34" charset="0"/>
              <a:buChar char="►"/>
              <a:tabLst>
                <a:tab pos="8572500" algn="r"/>
              </a:tabLst>
            </a:pPr>
            <a:r>
              <a:rPr lang="en-US" sz="2170" dirty="0"/>
              <a:t>Examination questions will always be partly based around pieces of real life travel and tourism industry material. This chapter contains examples such as the images included under various sections.</a:t>
            </a:r>
          </a:p>
          <a:p>
            <a:pPr>
              <a:buClr>
                <a:srgbClr val="C00000"/>
              </a:buClr>
              <a:buSzPct val="80000"/>
              <a:tabLst>
                <a:tab pos="8572500" algn="r"/>
              </a:tabLst>
            </a:pPr>
            <a:r>
              <a:rPr lang="en-US" sz="2170" b="1" dirty="0"/>
              <a:t>Question </a:t>
            </a:r>
            <a:r>
              <a:rPr lang="en-US" sz="2170" b="1" dirty="0" smtClean="0"/>
              <a:t>1</a:t>
            </a:r>
            <a:endParaRPr lang="en-US" sz="2170" b="1" dirty="0"/>
          </a:p>
          <a:p>
            <a:pPr marL="457200" indent="-457200">
              <a:buClr>
                <a:srgbClr val="C00000"/>
              </a:buClr>
              <a:buSzPct val="100000"/>
              <a:buFont typeface="+mj-lt"/>
              <a:buAutoNum type="alphaLcParenR"/>
              <a:tabLst>
                <a:tab pos="8572500" algn="r"/>
              </a:tabLst>
            </a:pPr>
            <a:r>
              <a:rPr lang="en-US" sz="2170" dirty="0" smtClean="0"/>
              <a:t>Explain </a:t>
            </a:r>
            <a:r>
              <a:rPr lang="en-US" sz="2170" dirty="0"/>
              <a:t>three personal skills and qualities that ‘front-of-house’ travel and tourism employees would be expected to possess</a:t>
            </a:r>
            <a:r>
              <a:rPr lang="en-US" sz="2170" dirty="0" smtClean="0"/>
              <a:t>.</a:t>
            </a:r>
            <a:br>
              <a:rPr lang="en-US" sz="2170" dirty="0" smtClean="0"/>
            </a:br>
            <a:r>
              <a:rPr lang="en-US" sz="2170" dirty="0" smtClean="0"/>
              <a:t>	(</a:t>
            </a:r>
            <a:r>
              <a:rPr lang="en-US" sz="2170" dirty="0"/>
              <a:t>6 marks)</a:t>
            </a:r>
          </a:p>
          <a:p>
            <a:pPr marL="457200" indent="-457200">
              <a:buClr>
                <a:srgbClr val="C00000"/>
              </a:buClr>
              <a:buSzPct val="100000"/>
              <a:buFont typeface="+mj-lt"/>
              <a:buAutoNum type="alphaLcParenR"/>
              <a:tabLst>
                <a:tab pos="800100" algn="l"/>
                <a:tab pos="8572500" algn="r"/>
              </a:tabLst>
            </a:pPr>
            <a:r>
              <a:rPr lang="en-US" sz="2170" dirty="0" smtClean="0"/>
              <a:t>Explain </a:t>
            </a:r>
            <a:r>
              <a:rPr lang="en-US" sz="2170" dirty="0"/>
              <a:t>why it is important for safari guides to have the following attributes</a:t>
            </a:r>
            <a:r>
              <a:rPr lang="en-US" sz="2170" dirty="0" smtClean="0"/>
              <a:t>:</a:t>
            </a:r>
            <a:br>
              <a:rPr lang="en-US" sz="2170" dirty="0" smtClean="0"/>
            </a:br>
            <a:r>
              <a:rPr lang="en-US" sz="2170" dirty="0" smtClean="0"/>
              <a:t>• 	Local </a:t>
            </a:r>
            <a:r>
              <a:rPr lang="en-US" sz="2170" dirty="0"/>
              <a:t>destination </a:t>
            </a:r>
            <a:r>
              <a:rPr lang="en-US" sz="2170" dirty="0" smtClean="0"/>
              <a:t>knowledge</a:t>
            </a:r>
            <a:br>
              <a:rPr lang="en-US" sz="2170" dirty="0" smtClean="0"/>
            </a:br>
            <a:r>
              <a:rPr lang="en-US" sz="2170" dirty="0" smtClean="0"/>
              <a:t>• 	Good </a:t>
            </a:r>
            <a:r>
              <a:rPr lang="en-US" sz="2170" dirty="0"/>
              <a:t>written and spoken English </a:t>
            </a:r>
            <a:r>
              <a:rPr lang="en-US" sz="2170" dirty="0" smtClean="0"/>
              <a:t>skills</a:t>
            </a:r>
            <a:br>
              <a:rPr lang="en-US" sz="2170" dirty="0" smtClean="0"/>
            </a:br>
            <a:r>
              <a:rPr lang="en-US" sz="2170" dirty="0" smtClean="0"/>
              <a:t>• 	First </a:t>
            </a:r>
            <a:r>
              <a:rPr lang="en-US" sz="2170" dirty="0"/>
              <a:t>aid training. </a:t>
            </a:r>
            <a:r>
              <a:rPr lang="en-US" sz="2170" dirty="0" smtClean="0"/>
              <a:t>	(</a:t>
            </a:r>
            <a:r>
              <a:rPr lang="en-US" sz="2170" dirty="0"/>
              <a:t>6 marks)</a:t>
            </a:r>
          </a:p>
          <a:p>
            <a:pPr marL="457200" indent="-457200">
              <a:buClr>
                <a:srgbClr val="C00000"/>
              </a:buClr>
              <a:buSzPct val="100000"/>
              <a:buFont typeface="+mj-lt"/>
              <a:buAutoNum type="alphaLcParenR"/>
              <a:tabLst>
                <a:tab pos="8572500" algn="r"/>
              </a:tabLst>
            </a:pPr>
            <a:r>
              <a:rPr lang="en-US" sz="2170" dirty="0" smtClean="0"/>
              <a:t>Discuss </a:t>
            </a:r>
            <a:r>
              <a:rPr lang="en-US" sz="2170" dirty="0"/>
              <a:t>the procedures that a travel agent is likely to </a:t>
            </a:r>
            <a:r>
              <a:rPr lang="en-US" sz="2170" dirty="0" smtClean="0"/>
              <a:t>follow when </a:t>
            </a:r>
            <a:r>
              <a:rPr lang="en-US" sz="2170" dirty="0"/>
              <a:t>handling enquiries and making reservations. </a:t>
            </a:r>
            <a:r>
              <a:rPr lang="en-US" sz="2170" dirty="0" smtClean="0"/>
              <a:t>	(</a:t>
            </a:r>
            <a:r>
              <a:rPr lang="en-US" sz="2170" dirty="0"/>
              <a:t>6 marks</a:t>
            </a:r>
            <a:r>
              <a:rPr lang="en-US" sz="2170" dirty="0" smtClean="0"/>
              <a:t>)</a:t>
            </a:r>
            <a:endParaRPr lang="en-US" sz="2170" dirty="0"/>
          </a:p>
        </p:txBody>
      </p:sp>
      <p:sp>
        <p:nvSpPr>
          <p:cNvPr id="8" name="TextBox 7">
            <a:hlinkClick r:id="rId4" action="ppaction://hlinkfile"/>
          </p:cNvPr>
          <p:cNvSpPr txBox="1"/>
          <p:nvPr/>
        </p:nvSpPr>
        <p:spPr>
          <a:xfrm>
            <a:off x="8348007" y="2721694"/>
            <a:ext cx="607859" cy="923330"/>
          </a:xfrm>
          <a:prstGeom prst="rect">
            <a:avLst/>
          </a:prstGeom>
          <a:noFill/>
        </p:spPr>
        <p:txBody>
          <a:bodyPr wrap="none" rtlCol="0">
            <a:spAutoFit/>
          </a:bodyPr>
          <a:lstStyle/>
          <a:p>
            <a:r>
              <a:rPr lang="en-US" sz="5400"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3472272004"/>
      </p:ext>
    </p:extLst>
  </p:cSld>
  <p:clrMapOvr>
    <a:masterClrMapping/>
  </p:clrMapOvr>
  <p:transition advClick="0"/>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129</a:t>
            </a:r>
            <a:endParaRPr lang="en-GB" sz="1400" b="1" dirty="0">
              <a:latin typeface="Calibri" panose="020F0502020204030204" pitchFamily="34" charset="0"/>
            </a:endParaRPr>
          </a:p>
        </p:txBody>
      </p:sp>
      <p:sp>
        <p:nvSpPr>
          <p:cNvPr id="12" name="Title 1"/>
          <p:cNvSpPr>
            <a:spLocks noGrp="1"/>
          </p:cNvSpPr>
          <p:nvPr>
            <p:ph type="title"/>
          </p:nvPr>
        </p:nvSpPr>
        <p:spPr/>
        <p:txBody>
          <a:bodyPr>
            <a:noAutofit/>
          </a:bodyPr>
          <a:lstStyle/>
          <a:p>
            <a:r>
              <a:rPr lang="en-US" sz="4000" dirty="0" smtClean="0"/>
              <a:t>03 – Unit Assessment</a:t>
            </a:r>
            <a:endParaRPr lang="en-GB" sz="4000" b="1" dirty="0" smtClean="0"/>
          </a:p>
        </p:txBody>
      </p:sp>
      <p:sp>
        <p:nvSpPr>
          <p:cNvPr id="2" name="Rectangle 1"/>
          <p:cNvSpPr/>
          <p:nvPr/>
        </p:nvSpPr>
        <p:spPr>
          <a:xfrm>
            <a:off x="126876" y="1016868"/>
            <a:ext cx="8765604" cy="5816977"/>
          </a:xfrm>
          <a:prstGeom prst="rect">
            <a:avLst/>
          </a:prstGeom>
        </p:spPr>
        <p:txBody>
          <a:bodyPr wrap="square">
            <a:spAutoFit/>
          </a:bodyPr>
          <a:lstStyle/>
          <a:p>
            <a:pPr>
              <a:buClr>
                <a:srgbClr val="C00000"/>
              </a:buClr>
              <a:buSzPct val="80000"/>
            </a:pPr>
            <a:r>
              <a:rPr lang="en-US" sz="2000" b="1" dirty="0" smtClean="0"/>
              <a:t>Question </a:t>
            </a:r>
            <a:r>
              <a:rPr lang="en-US" sz="2000" b="1" dirty="0"/>
              <a:t>2</a:t>
            </a:r>
          </a:p>
          <a:p>
            <a:pPr marL="342900" indent="-342900">
              <a:buClr>
                <a:srgbClr val="C00000"/>
              </a:buClr>
              <a:buSzPct val="80000"/>
              <a:buFont typeface="Arial" panose="020B0604020202020204" pitchFamily="34" charset="0"/>
              <a:buChar char="►"/>
            </a:pPr>
            <a:r>
              <a:rPr lang="en-US" sz="2000" dirty="0"/>
              <a:t>Refer to the following description of a restaurant managers job role and duties</a:t>
            </a:r>
            <a:r>
              <a:rPr lang="en-US" sz="2000" dirty="0" smtClean="0"/>
              <a:t>.</a:t>
            </a:r>
            <a:br>
              <a:rPr lang="en-US" sz="2000" dirty="0" smtClean="0"/>
            </a:br>
            <a:r>
              <a:rPr lang="en-US" sz="3200" dirty="0" smtClean="0"/>
              <a:t/>
            </a:r>
            <a:br>
              <a:rPr lang="en-US" sz="32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r>
              <a:rPr lang="en-US" sz="2000" dirty="0" smtClean="0"/>
              <a:t/>
            </a:r>
            <a:br>
              <a:rPr lang="en-US" sz="2000" dirty="0" smtClean="0"/>
            </a:br>
            <a:endParaRPr lang="en-US" sz="2000" dirty="0" smtClean="0"/>
          </a:p>
          <a:p>
            <a:pPr marL="342900" indent="-342900">
              <a:buClr>
                <a:srgbClr val="C00000"/>
              </a:buClr>
              <a:buSzPct val="80000"/>
              <a:buFont typeface="Arial" panose="020B0604020202020204" pitchFamily="34" charset="0"/>
              <a:buChar char="►"/>
            </a:pPr>
            <a:endParaRPr lang="en-US" sz="2000" dirty="0" smtClean="0"/>
          </a:p>
          <a:p>
            <a:pPr marL="457200" indent="-457200">
              <a:buClr>
                <a:srgbClr val="C00000"/>
              </a:buClr>
              <a:buSzPct val="100000"/>
              <a:buFont typeface="+mj-lt"/>
              <a:buAutoNum type="alphaLcParenR"/>
              <a:tabLst>
                <a:tab pos="8572500" algn="r"/>
              </a:tabLst>
            </a:pPr>
            <a:r>
              <a:rPr lang="en-US" sz="2000" dirty="0" smtClean="0"/>
              <a:t>Identify </a:t>
            </a:r>
            <a:r>
              <a:rPr lang="en-US" sz="2000" b="1" dirty="0"/>
              <a:t>three groups </a:t>
            </a:r>
            <a:r>
              <a:rPr lang="en-US" sz="2000" dirty="0"/>
              <a:t>of internal customers that the </a:t>
            </a:r>
            <a:r>
              <a:rPr lang="en-US" sz="2000" dirty="0" smtClean="0"/>
              <a:t>restaurant manager </a:t>
            </a:r>
            <a:r>
              <a:rPr lang="en-US" sz="2000" dirty="0"/>
              <a:t>will have dealings with. </a:t>
            </a:r>
            <a:r>
              <a:rPr lang="en-US" sz="2000" dirty="0" smtClean="0"/>
              <a:t>	(</a:t>
            </a:r>
            <a:r>
              <a:rPr lang="en-US" sz="2000" dirty="0"/>
              <a:t>3 marks)</a:t>
            </a:r>
          </a:p>
          <a:p>
            <a:pPr marL="457200" indent="-457200">
              <a:buClr>
                <a:srgbClr val="C00000"/>
              </a:buClr>
              <a:buSzPct val="100000"/>
              <a:buFont typeface="+mj-lt"/>
              <a:buAutoNum type="alphaLcParenR"/>
              <a:tabLst>
                <a:tab pos="8572500" algn="r"/>
              </a:tabLst>
            </a:pPr>
            <a:r>
              <a:rPr lang="en-US" sz="2000" dirty="0" smtClean="0"/>
              <a:t>Explain </a:t>
            </a:r>
            <a:r>
              <a:rPr lang="en-US" sz="2000" b="1" dirty="0"/>
              <a:t>three ways </a:t>
            </a:r>
            <a:r>
              <a:rPr lang="en-US" sz="2000" dirty="0"/>
              <a:t>in which staff teamwork is important for </a:t>
            </a:r>
            <a:r>
              <a:rPr lang="en-US" sz="2000" dirty="0" smtClean="0"/>
              <a:t>the delivery </a:t>
            </a:r>
            <a:r>
              <a:rPr lang="en-US" sz="2000" dirty="0"/>
              <a:t>of customer service in the restaurant. </a:t>
            </a:r>
            <a:r>
              <a:rPr lang="en-US" sz="2000" dirty="0" smtClean="0"/>
              <a:t>	(</a:t>
            </a:r>
            <a:r>
              <a:rPr lang="en-US" sz="2000" dirty="0"/>
              <a:t>6 marks)</a:t>
            </a:r>
          </a:p>
        </p:txBody>
      </p:sp>
      <p:sp>
        <p:nvSpPr>
          <p:cNvPr id="5" name="Rounded Rectangle 4"/>
          <p:cNvSpPr/>
          <p:nvPr/>
        </p:nvSpPr>
        <p:spPr>
          <a:xfrm>
            <a:off x="190262" y="1988840"/>
            <a:ext cx="8727370" cy="3456384"/>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
                <a:srgbClr val="C00000"/>
              </a:buClr>
              <a:buSzPct val="80000"/>
            </a:pPr>
            <a:r>
              <a:rPr lang="en-US" sz="1600" b="1" dirty="0">
                <a:solidFill>
                  <a:schemeClr val="tx1"/>
                </a:solidFill>
                <a:latin typeface="Arial" panose="020B0604020202020204" pitchFamily="34" charset="0"/>
                <a:cs typeface="Arial" panose="020B0604020202020204" pitchFamily="34" charset="0"/>
              </a:rPr>
              <a:t>WANTED</a:t>
            </a:r>
          </a:p>
          <a:p>
            <a:pPr algn="ctr">
              <a:buClr>
                <a:srgbClr val="C00000"/>
              </a:buClr>
              <a:buSzPct val="80000"/>
            </a:pPr>
            <a:r>
              <a:rPr lang="en-US" sz="1600" b="1" dirty="0">
                <a:solidFill>
                  <a:schemeClr val="tx1"/>
                </a:solidFill>
                <a:latin typeface="Arial" panose="020B0604020202020204" pitchFamily="34" charset="0"/>
                <a:cs typeface="Arial" panose="020B0604020202020204" pitchFamily="34" charset="0"/>
              </a:rPr>
              <a:t>Restaurant </a:t>
            </a:r>
            <a:r>
              <a:rPr lang="en-US" sz="1600" b="1" dirty="0" smtClean="0">
                <a:solidFill>
                  <a:schemeClr val="tx1"/>
                </a:solidFill>
                <a:latin typeface="Arial" panose="020B0604020202020204" pitchFamily="34" charset="0"/>
                <a:cs typeface="Arial" panose="020B0604020202020204" pitchFamily="34" charset="0"/>
              </a:rPr>
              <a:t>manager</a:t>
            </a:r>
            <a:endParaRPr lang="en-US" sz="1600" b="1" dirty="0">
              <a:solidFill>
                <a:schemeClr val="tx1"/>
              </a:solidFill>
              <a:latin typeface="Arial" panose="020B0604020202020204" pitchFamily="34" charset="0"/>
              <a:cs typeface="Arial" panose="020B0604020202020204" pitchFamily="34" charset="0"/>
            </a:endParaRPr>
          </a:p>
          <a:p>
            <a:pPr>
              <a:buClr>
                <a:srgbClr val="C00000"/>
              </a:buClr>
              <a:buSzPct val="80000"/>
            </a:pPr>
            <a:r>
              <a:rPr lang="en-US" sz="1300" dirty="0">
                <a:solidFill>
                  <a:schemeClr val="tx1"/>
                </a:solidFill>
                <a:latin typeface="Arial" panose="020B0604020202020204" pitchFamily="34" charset="0"/>
                <a:cs typeface="Arial" panose="020B0604020202020204" pitchFamily="34" charset="0"/>
              </a:rPr>
              <a:t>The restaurant is your empire, but it is essential to liaise effectively with other heads of department. Good relations with the kitchen are a top priority; Also with the bars (especially if there is a particular bar from which your staff obtains wine and drinks... for diners), housekeeping (for linen supplies and laundering) and reception (who get enquiries for table reservations, and are in a strong position to encourage guests to dine in the restaurant). You will take reservations (mostly by telephone), greet guests as they arrive in the restaurant, and show them to their table. Some restaurant managers also hand guests the menu, and return to take the order, advising on the choice of dishes, wines and other drinks. Otherwise waiting staff do this, and your job is to keep an eye on all tables, guests arid staff, so that you spot and can quickly deal with anything that is going inappropriately. It is courteous to check that guests are enjoying their meal. Complaints will happen, even when nothing has gone wrong, and your diplomatic skills have to come to the fore. You will recruit and train restaurant staff (although the general manager, or personnel and training manager may also be involved), plan staff </a:t>
            </a:r>
            <a:r>
              <a:rPr lang="en-US" sz="1300" dirty="0" err="1">
                <a:solidFill>
                  <a:schemeClr val="tx1"/>
                </a:solidFill>
                <a:latin typeface="Arial" panose="020B0604020202020204" pitchFamily="34" charset="0"/>
                <a:cs typeface="Arial" panose="020B0604020202020204" pitchFamily="34" charset="0"/>
              </a:rPr>
              <a:t>rotas</a:t>
            </a:r>
            <a:r>
              <a:rPr lang="en-US" sz="1300" dirty="0">
                <a:solidFill>
                  <a:schemeClr val="tx1"/>
                </a:solidFill>
                <a:latin typeface="Arial" panose="020B0604020202020204" pitchFamily="34" charset="0"/>
                <a:cs typeface="Arial" panose="020B0604020202020204" pitchFamily="34" charset="0"/>
              </a:rPr>
              <a:t>, ensure that routine duties such as cleaning the silver are attended to, and that licensing and health and safety legal requirements are complied with. Before service, you will brief staff on the day's menu, any large bookings and VIP guests. Stocks of cutlery, glassware, china and other restaurant equipment are your responsibility.</a:t>
            </a:r>
            <a:endParaRPr lang="en-US" sz="1300" dirty="0">
              <a:solidFill>
                <a:schemeClr val="tx1"/>
              </a:solidFill>
              <a:latin typeface="Arial" panose="020B0604020202020204" pitchFamily="34" charset="0"/>
              <a:cs typeface="Arial" panose="020B0604020202020204" pitchFamily="34" charset="0"/>
            </a:endParaRPr>
          </a:p>
        </p:txBody>
      </p:sp>
      <p:sp>
        <p:nvSpPr>
          <p:cNvPr id="3" name="TextBox 2">
            <a:hlinkClick r:id="rId4" action="ppaction://hlinkfile"/>
          </p:cNvPr>
          <p:cNvSpPr txBox="1"/>
          <p:nvPr/>
        </p:nvSpPr>
        <p:spPr>
          <a:xfrm>
            <a:off x="8348007" y="1628800"/>
            <a:ext cx="607859" cy="923330"/>
          </a:xfrm>
          <a:prstGeom prst="rect">
            <a:avLst/>
          </a:prstGeom>
          <a:noFill/>
        </p:spPr>
        <p:txBody>
          <a:bodyPr wrap="none" rtlCol="0">
            <a:spAutoFit/>
          </a:bodyPr>
          <a:lstStyle/>
          <a:p>
            <a:r>
              <a:rPr lang="en-US" sz="5400"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2096085916"/>
      </p:ext>
    </p:extLst>
  </p:cSld>
  <p:clrMapOvr>
    <a:masterClrMapping/>
  </p:clrMapOvr>
  <p:transition advClick="0"/>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130</a:t>
            </a:r>
            <a:endParaRPr lang="en-GB" sz="1400" b="1" dirty="0">
              <a:latin typeface="Calibri" panose="020F0502020204030204" pitchFamily="34" charset="0"/>
            </a:endParaRPr>
          </a:p>
        </p:txBody>
      </p:sp>
      <p:sp>
        <p:nvSpPr>
          <p:cNvPr id="12" name="Title 1"/>
          <p:cNvSpPr>
            <a:spLocks noGrp="1"/>
          </p:cNvSpPr>
          <p:nvPr>
            <p:ph type="title"/>
          </p:nvPr>
        </p:nvSpPr>
        <p:spPr/>
        <p:txBody>
          <a:bodyPr>
            <a:noAutofit/>
          </a:bodyPr>
          <a:lstStyle/>
          <a:p>
            <a:r>
              <a:rPr lang="en-US" sz="4000" dirty="0" smtClean="0"/>
              <a:t>03 – Unit Assessment</a:t>
            </a:r>
            <a:endParaRPr lang="en-GB" sz="4000" b="1" dirty="0" smtClean="0"/>
          </a:p>
        </p:txBody>
      </p:sp>
      <p:sp>
        <p:nvSpPr>
          <p:cNvPr id="2" name="Rectangle 1"/>
          <p:cNvSpPr/>
          <p:nvPr/>
        </p:nvSpPr>
        <p:spPr>
          <a:xfrm>
            <a:off x="126876" y="1016868"/>
            <a:ext cx="5669260" cy="5401479"/>
          </a:xfrm>
          <a:prstGeom prst="rect">
            <a:avLst/>
          </a:prstGeom>
        </p:spPr>
        <p:txBody>
          <a:bodyPr wrap="square">
            <a:spAutoFit/>
          </a:bodyPr>
          <a:lstStyle/>
          <a:p>
            <a:pPr>
              <a:buClr>
                <a:srgbClr val="C00000"/>
              </a:buClr>
              <a:buSzPct val="80000"/>
              <a:tabLst>
                <a:tab pos="8572500" algn="r"/>
              </a:tabLst>
            </a:pPr>
            <a:r>
              <a:rPr lang="en-US" sz="2300" b="1" dirty="0" smtClean="0"/>
              <a:t>Question 3</a:t>
            </a:r>
            <a:endParaRPr lang="en-US" sz="2300" b="1" dirty="0"/>
          </a:p>
          <a:p>
            <a:pPr marL="342900" indent="-342900">
              <a:buClr>
                <a:srgbClr val="C00000"/>
              </a:buClr>
              <a:buSzPct val="80000"/>
              <a:buFont typeface="Arial" panose="020B0604020202020204" pitchFamily="34" charset="0"/>
              <a:buChar char="►"/>
              <a:tabLst>
                <a:tab pos="8572500" algn="r"/>
              </a:tabLst>
            </a:pPr>
            <a:r>
              <a:rPr lang="en-US" sz="2300" dirty="0" smtClean="0"/>
              <a:t>Refer </a:t>
            </a:r>
            <a:r>
              <a:rPr lang="en-US" sz="2300" dirty="0"/>
              <a:t>to the figure below, a photograph showing a member staff from a resort hotel’s pool &amp; beach department attending to the needs of an external customer.</a:t>
            </a:r>
          </a:p>
          <a:p>
            <a:pPr marL="457200" indent="-457200">
              <a:buClr>
                <a:srgbClr val="C00000"/>
              </a:buClr>
              <a:buSzPct val="100000"/>
              <a:buFont typeface="+mj-lt"/>
              <a:buAutoNum type="alphaLcParenR"/>
              <a:tabLst>
                <a:tab pos="8572500" algn="r"/>
              </a:tabLst>
            </a:pPr>
            <a:r>
              <a:rPr lang="en-US" sz="2300" dirty="0" smtClean="0"/>
              <a:t>Identify </a:t>
            </a:r>
            <a:r>
              <a:rPr lang="en-US" sz="2300" dirty="0"/>
              <a:t>and explain two ways in which the uniform </a:t>
            </a:r>
            <a:r>
              <a:rPr lang="en-US" sz="2300" dirty="0" smtClean="0"/>
              <a:t>is appropriate </a:t>
            </a:r>
            <a:r>
              <a:rPr lang="en-US" sz="2300" dirty="0"/>
              <a:t>for the service environment. </a:t>
            </a:r>
            <a:r>
              <a:rPr lang="en-US" sz="2300" dirty="0" smtClean="0"/>
              <a:t>	(</a:t>
            </a:r>
            <a:r>
              <a:rPr lang="en-US" sz="2300" dirty="0"/>
              <a:t>4 marks)</a:t>
            </a:r>
          </a:p>
          <a:p>
            <a:pPr marL="457200" indent="-457200">
              <a:buClr>
                <a:srgbClr val="C00000"/>
              </a:buClr>
              <a:buSzPct val="100000"/>
              <a:buFont typeface="+mj-lt"/>
              <a:buAutoNum type="alphaLcParenR"/>
              <a:tabLst>
                <a:tab pos="8572500" algn="r"/>
              </a:tabLst>
            </a:pPr>
            <a:r>
              <a:rPr lang="en-US" sz="2300" dirty="0" smtClean="0"/>
              <a:t>Explain </a:t>
            </a:r>
            <a:r>
              <a:rPr lang="en-US" sz="2300" dirty="0"/>
              <a:t>two types of training the member of staff is likely </a:t>
            </a:r>
            <a:r>
              <a:rPr lang="en-US" sz="2300" dirty="0" smtClean="0"/>
              <a:t>to have </a:t>
            </a:r>
            <a:r>
              <a:rPr lang="en-US" sz="2300" dirty="0"/>
              <a:t>received. </a:t>
            </a:r>
            <a:r>
              <a:rPr lang="en-US" sz="2300" dirty="0" smtClean="0"/>
              <a:t>	(</a:t>
            </a:r>
            <a:r>
              <a:rPr lang="en-US" sz="2300" dirty="0"/>
              <a:t>4 marks)</a:t>
            </a:r>
          </a:p>
          <a:p>
            <a:pPr marL="457200" indent="-457200">
              <a:buClr>
                <a:srgbClr val="C00000"/>
              </a:buClr>
              <a:buSzPct val="100000"/>
              <a:buFont typeface="+mj-lt"/>
              <a:buAutoNum type="alphaLcParenR"/>
              <a:tabLst>
                <a:tab pos="8572500" algn="r"/>
              </a:tabLst>
            </a:pPr>
            <a:r>
              <a:rPr lang="en-US" sz="2300" dirty="0" smtClean="0"/>
              <a:t>Explain </a:t>
            </a:r>
            <a:r>
              <a:rPr lang="en-US" sz="2300" dirty="0"/>
              <a:t>three ways in which the hotel’s range of water </a:t>
            </a:r>
            <a:r>
              <a:rPr lang="en-US" sz="2300" dirty="0" smtClean="0"/>
              <a:t>sport activities </a:t>
            </a:r>
            <a:r>
              <a:rPr lang="en-US" sz="2300" dirty="0"/>
              <a:t>could be promoted to resident guests. </a:t>
            </a:r>
            <a:r>
              <a:rPr lang="en-US" sz="2300" dirty="0" smtClean="0"/>
              <a:t>	(</a:t>
            </a:r>
            <a:r>
              <a:rPr lang="en-US" sz="2300" dirty="0"/>
              <a:t>6 marks)</a:t>
            </a:r>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796136" y="1130112"/>
            <a:ext cx="3096344" cy="3672408"/>
          </a:xfrm>
          <a:prstGeom prst="rect">
            <a:avLst/>
          </a:prstGeom>
        </p:spPr>
      </p:pic>
      <p:sp>
        <p:nvSpPr>
          <p:cNvPr id="8" name="TextBox 7">
            <a:hlinkClick r:id="rId5" action="ppaction://hlinkfile"/>
          </p:cNvPr>
          <p:cNvSpPr txBox="1"/>
          <p:nvPr/>
        </p:nvSpPr>
        <p:spPr>
          <a:xfrm>
            <a:off x="8348007" y="4953942"/>
            <a:ext cx="607859" cy="923330"/>
          </a:xfrm>
          <a:prstGeom prst="rect">
            <a:avLst/>
          </a:prstGeom>
          <a:noFill/>
        </p:spPr>
        <p:txBody>
          <a:bodyPr wrap="none" rtlCol="0">
            <a:spAutoFit/>
          </a:bodyPr>
          <a:lstStyle/>
          <a:p>
            <a:r>
              <a:rPr lang="en-US" sz="5400"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4279036076"/>
      </p:ext>
    </p:extLst>
  </p:cSld>
  <p:clrMapOvr>
    <a:masterClrMapping/>
  </p:clrMapOvr>
  <p:transition advClick="0"/>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TextBox 2">
            <a:hlinkClick r:id="rId2" action="ppaction://hlinkfile"/>
          </p:cNvPr>
          <p:cNvSpPr txBox="1"/>
          <p:nvPr/>
        </p:nvSpPr>
        <p:spPr>
          <a:xfrm>
            <a:off x="6696923" y="2194016"/>
            <a:ext cx="1857310"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Why Dubai?</a:t>
            </a:r>
            <a:endParaRPr lang="en-US" sz="2000" dirty="0"/>
          </a:p>
        </p:txBody>
      </p:sp>
      <p:sp>
        <p:nvSpPr>
          <p:cNvPr id="4" name="Rounded Rectangle 3"/>
          <p:cNvSpPr/>
          <p:nvPr/>
        </p:nvSpPr>
        <p:spPr>
          <a:xfrm>
            <a:off x="165110" y="1172977"/>
            <a:ext cx="8727370" cy="720080"/>
          </a:xfrm>
          <a:prstGeom prst="roundRect">
            <a:avLst>
              <a:gd name="adj" fmla="val 47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b="1" dirty="0" smtClean="0">
                <a:solidFill>
                  <a:srgbClr val="C00000"/>
                </a:solidFill>
                <a:latin typeface="Arial" panose="020B0604020202020204" pitchFamily="34" charset="0"/>
                <a:cs typeface="Arial" panose="020B0604020202020204" pitchFamily="34" charset="0"/>
              </a:rPr>
              <a:t>Activity 3</a:t>
            </a:r>
            <a:endParaRPr lang="en-US" sz="1600" b="1" dirty="0">
              <a:solidFill>
                <a:srgbClr val="C00000"/>
              </a:solidFill>
              <a:latin typeface="Arial" panose="020B0604020202020204" pitchFamily="34" charset="0"/>
              <a:cs typeface="Arial" panose="020B0604020202020204" pitchFamily="34" charset="0"/>
            </a:endParaRPr>
          </a:p>
          <a:p>
            <a:r>
              <a:rPr lang="en-US" sz="1600" dirty="0">
                <a:solidFill>
                  <a:schemeClr val="tx1"/>
                </a:solidFill>
                <a:latin typeface="Arial" panose="020B0604020202020204" pitchFamily="34" charset="0"/>
                <a:cs typeface="Arial" panose="020B0604020202020204" pitchFamily="34" charset="0"/>
              </a:rPr>
              <a:t>Land Use Survey to assess the degree of multiple use within a chosen </a:t>
            </a:r>
            <a:r>
              <a:rPr lang="en-US" sz="1600" dirty="0" smtClean="0">
                <a:solidFill>
                  <a:schemeClr val="tx1"/>
                </a:solidFill>
                <a:latin typeface="Arial" panose="020B0604020202020204" pitchFamily="34" charset="0"/>
                <a:cs typeface="Arial" panose="020B0604020202020204" pitchFamily="34" charset="0"/>
              </a:rPr>
              <a:t>destination</a:t>
            </a:r>
            <a:endParaRPr lang="en-US" sz="1600" dirty="0">
              <a:solidFill>
                <a:schemeClr val="tx1"/>
              </a:solidFill>
              <a:latin typeface="Arial" panose="020B0604020202020204" pitchFamily="34" charset="0"/>
              <a:cs typeface="Arial" panose="020B0604020202020204" pitchFamily="34" charset="0"/>
            </a:endParaRPr>
          </a:p>
        </p:txBody>
      </p:sp>
      <p:sp>
        <p:nvSpPr>
          <p:cNvPr id="5" name="Oval 4"/>
          <p:cNvSpPr/>
          <p:nvPr/>
        </p:nvSpPr>
        <p:spPr>
          <a:xfrm rot="2089674">
            <a:off x="8637216" y="1031750"/>
            <a:ext cx="454263" cy="454263"/>
          </a:xfrm>
          <a:prstGeom prst="ellipse">
            <a:avLst/>
          </a:prstGeom>
          <a:solidFill>
            <a:srgbClr val="DBEEF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A</a:t>
            </a:r>
            <a:endParaRPr lang="en-US" b="1" dirty="0">
              <a:solidFill>
                <a:srgbClr val="C00000"/>
              </a:solidFill>
              <a:latin typeface="Arial" panose="020B0604020202020204" pitchFamily="34" charset="0"/>
              <a:cs typeface="Arial" panose="020B0604020202020204" pitchFamily="34" charset="0"/>
            </a:endParaRPr>
          </a:p>
        </p:txBody>
      </p:sp>
      <p:sp>
        <p:nvSpPr>
          <p:cNvPr id="6" name="Rectangle 5"/>
          <p:cNvSpPr/>
          <p:nvPr/>
        </p:nvSpPr>
        <p:spPr>
          <a:xfrm>
            <a:off x="165110" y="1979540"/>
            <a:ext cx="2760150" cy="769441"/>
          </a:xfrm>
          <a:prstGeom prst="rect">
            <a:avLst/>
          </a:prstGeom>
        </p:spPr>
        <p:txBody>
          <a:bodyPr wrap="square">
            <a:spAutoFit/>
          </a:bodyPr>
          <a:lstStyle/>
          <a:p>
            <a:pPr indent="400050">
              <a:buClr>
                <a:srgbClr val="C00000"/>
              </a:buClr>
              <a:buSzPct val="80000"/>
              <a:buFont typeface="Arial" panose="020B0604020202020204" pitchFamily="34" charset="0"/>
              <a:buChar char="►"/>
            </a:pPr>
            <a:r>
              <a:rPr lang="en-US" sz="2200" b="1" dirty="0" smtClean="0"/>
              <a:t>Fig 2.8 </a:t>
            </a:r>
            <a:r>
              <a:rPr lang="en-US" sz="2200" dirty="0" smtClean="0"/>
              <a:t>– Climate Graphs</a:t>
            </a:r>
            <a:endParaRPr lang="en-US" sz="2200" dirty="0"/>
          </a:p>
        </p:txBody>
      </p:sp>
      <p:sp>
        <p:nvSpPr>
          <p:cNvPr id="7" name="Rounded Rectangle 6"/>
          <p:cNvSpPr/>
          <p:nvPr/>
        </p:nvSpPr>
        <p:spPr>
          <a:xfrm>
            <a:off x="190262" y="2728200"/>
            <a:ext cx="8727370" cy="755737"/>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rgbClr val="C00000"/>
                </a:solidFill>
                <a:latin typeface="Arial" panose="020B0604020202020204" pitchFamily="34" charset="0"/>
                <a:cs typeface="Arial" panose="020B0604020202020204" pitchFamily="34" charset="0"/>
              </a:rPr>
              <a:t>Example</a:t>
            </a:r>
            <a:endParaRPr lang="en-US" b="1" dirty="0">
              <a:solidFill>
                <a:srgbClr val="C0000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This idea </a:t>
            </a:r>
            <a:r>
              <a:rPr lang="en-US" dirty="0" smtClean="0">
                <a:solidFill>
                  <a:schemeClr val="tx1"/>
                </a:solidFill>
                <a:latin typeface="Arial" panose="020B0604020202020204" pitchFamily="34" charset="0"/>
                <a:cs typeface="Arial" panose="020B0604020202020204" pitchFamily="34" charset="0"/>
              </a:rPr>
              <a:t>of</a:t>
            </a:r>
            <a:endParaRPr lang="en-US" dirty="0">
              <a:solidFill>
                <a:schemeClr val="tx1"/>
              </a:solidFill>
              <a:latin typeface="Arial" panose="020B0604020202020204" pitchFamily="34" charset="0"/>
              <a:cs typeface="Arial" panose="020B0604020202020204" pitchFamily="34" charset="0"/>
            </a:endParaRPr>
          </a:p>
        </p:txBody>
      </p:sp>
      <p:sp>
        <p:nvSpPr>
          <p:cNvPr id="8" name="Oval 7"/>
          <p:cNvSpPr/>
          <p:nvPr/>
        </p:nvSpPr>
        <p:spPr>
          <a:xfrm rot="2089674">
            <a:off x="8637214" y="2581929"/>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9" name="Picture 8" descr="Image result for vector paper cli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664711">
            <a:off x="7660965" y="1013839"/>
            <a:ext cx="1008043" cy="75771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Table 9"/>
          <p:cNvGraphicFramePr>
            <a:graphicFrameLocks noGrp="1"/>
          </p:cNvGraphicFramePr>
          <p:nvPr>
            <p:extLst>
              <p:ext uri="{D42A27DB-BD31-4B8C-83A1-F6EECF244321}">
                <p14:modId xmlns:p14="http://schemas.microsoft.com/office/powerpoint/2010/main" val="2642939104"/>
              </p:ext>
            </p:extLst>
          </p:nvPr>
        </p:nvGraphicFramePr>
        <p:xfrm>
          <a:off x="251520" y="4775552"/>
          <a:ext cx="8568952" cy="741680"/>
        </p:xfrm>
        <a:graphic>
          <a:graphicData uri="http://schemas.openxmlformats.org/drawingml/2006/table">
            <a:tbl>
              <a:tblPr firstRow="1" bandRow="1">
                <a:tableStyleId>{5C22544A-7EE6-4342-B048-85BDC9FD1C3A}</a:tableStyleId>
              </a:tblPr>
              <a:tblGrid>
                <a:gridCol w="3384376"/>
                <a:gridCol w="792088"/>
                <a:gridCol w="720080"/>
                <a:gridCol w="792088"/>
                <a:gridCol w="720080"/>
                <a:gridCol w="720080"/>
                <a:gridCol w="720080"/>
                <a:gridCol w="720080"/>
              </a:tblGrid>
              <a:tr h="370840">
                <a:tc>
                  <a:txBody>
                    <a:bodyPr/>
                    <a:lstStyle/>
                    <a:p>
                      <a:r>
                        <a:rPr lang="en-US" sz="1800" dirty="0" smtClean="0">
                          <a:latin typeface="Arial" panose="020B0604020202020204" pitchFamily="34" charset="0"/>
                          <a:cs typeface="Arial" panose="020B0604020202020204" pitchFamily="34" charset="0"/>
                        </a:rPr>
                        <a:t>Year</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anose="020B0604020202020204" pitchFamily="34" charset="0"/>
                          <a:cs typeface="Arial" panose="020B0604020202020204" pitchFamily="34" charset="0"/>
                        </a:rPr>
                        <a:t>1972</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anose="020B0604020202020204" pitchFamily="34" charset="0"/>
                          <a:cs typeface="Arial" panose="020B0604020202020204" pitchFamily="34" charset="0"/>
                        </a:rPr>
                        <a:t>1979</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anose="020B0604020202020204" pitchFamily="34" charset="0"/>
                          <a:cs typeface="Arial" panose="020B0604020202020204" pitchFamily="34" charset="0"/>
                        </a:rPr>
                        <a:t>1991</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anose="020B0604020202020204" pitchFamily="34" charset="0"/>
                          <a:cs typeface="Arial" panose="020B0604020202020204" pitchFamily="34" charset="0"/>
                        </a:rPr>
                        <a:t>2000</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anose="020B0604020202020204" pitchFamily="34" charset="0"/>
                          <a:cs typeface="Arial" panose="020B0604020202020204" pitchFamily="34" charset="0"/>
                        </a:rPr>
                        <a:t>2004</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anose="020B0604020202020204" pitchFamily="34" charset="0"/>
                          <a:cs typeface="Arial" panose="020B0604020202020204" pitchFamily="34" charset="0"/>
                        </a:rPr>
                        <a:t>2007</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anose="020B0604020202020204" pitchFamily="34" charset="0"/>
                          <a:cs typeface="Arial" panose="020B0604020202020204" pitchFamily="34" charset="0"/>
                        </a:rPr>
                        <a:t>2008</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800" dirty="0" smtClean="0">
                          <a:latin typeface="Arial" panose="020B0604020202020204" pitchFamily="34" charset="0"/>
                          <a:cs typeface="Arial" panose="020B0604020202020204" pitchFamily="34" charset="0"/>
                        </a:rPr>
                        <a:t>International arrivals (000’S)</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anose="020B0604020202020204" pitchFamily="34" charset="0"/>
                          <a:cs typeface="Arial" panose="020B0604020202020204" pitchFamily="34" charset="0"/>
                        </a:rPr>
                        <a:t>1</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anose="020B0604020202020204" pitchFamily="34" charset="0"/>
                          <a:cs typeface="Arial" panose="020B0604020202020204" pitchFamily="34" charset="0"/>
                        </a:rPr>
                        <a:t>30</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anose="020B0604020202020204" pitchFamily="34" charset="0"/>
                          <a:cs typeface="Arial" panose="020B0604020202020204" pitchFamily="34" charset="0"/>
                        </a:rPr>
                        <a:t>196</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anose="020B0604020202020204" pitchFamily="34" charset="0"/>
                          <a:cs typeface="Arial" panose="020B0604020202020204" pitchFamily="34" charset="0"/>
                        </a:rPr>
                        <a:t>467</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anose="020B0604020202020204" pitchFamily="34" charset="0"/>
                          <a:cs typeface="Arial" panose="020B0604020202020204" pitchFamily="34" charset="0"/>
                        </a:rPr>
                        <a:t>600</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anose="020B0604020202020204" pitchFamily="34" charset="0"/>
                          <a:cs typeface="Arial" panose="020B0604020202020204" pitchFamily="34" charset="0"/>
                        </a:rPr>
                        <a:t>676</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smtClean="0">
                          <a:latin typeface="Arial" panose="020B0604020202020204" pitchFamily="34" charset="0"/>
                          <a:cs typeface="Arial" panose="020B0604020202020204" pitchFamily="34" charset="0"/>
                        </a:rPr>
                        <a:t>683</a:t>
                      </a:r>
                      <a:endParaRPr lang="en-US" sz="18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pSp>
        <p:nvGrpSpPr>
          <p:cNvPr id="13" name="Group 12"/>
          <p:cNvGrpSpPr/>
          <p:nvPr/>
        </p:nvGrpSpPr>
        <p:grpSpPr>
          <a:xfrm>
            <a:off x="251521" y="5760640"/>
            <a:ext cx="3312367" cy="1484784"/>
            <a:chOff x="251521" y="5184576"/>
            <a:chExt cx="3312367" cy="1484784"/>
          </a:xfrm>
        </p:grpSpPr>
        <p:sp>
          <p:nvSpPr>
            <p:cNvPr id="11" name="Rounded Rectangle 10"/>
            <p:cNvSpPr/>
            <p:nvPr/>
          </p:nvSpPr>
          <p:spPr>
            <a:xfrm>
              <a:off x="280991" y="5184576"/>
              <a:ext cx="3282897" cy="1484784"/>
            </a:xfrm>
            <a:prstGeom prst="roundRect">
              <a:avLst>
                <a:gd name="adj" fmla="val 4717"/>
              </a:avLst>
            </a:prstGeom>
            <a:solidFill>
              <a:srgbClr val="F9CBF6"/>
            </a:solidFill>
          </p:spPr>
          <p:style>
            <a:lnRef idx="2">
              <a:schemeClr val="accent1">
                <a:shade val="50000"/>
              </a:schemeClr>
            </a:lnRef>
            <a:fillRef idx="1">
              <a:schemeClr val="accent1"/>
            </a:fillRef>
            <a:effectRef idx="0">
              <a:schemeClr val="accent1"/>
            </a:effectRef>
            <a:fontRef idx="minor">
              <a:schemeClr val="lt1"/>
            </a:fontRef>
          </p:style>
          <p:txBody>
            <a:bodyPr lIns="365760" rIns="91440" rtlCol="0" anchor="ctr"/>
            <a:lstStyle/>
            <a:p>
              <a:r>
                <a:rPr lang="en-US" dirty="0" smtClean="0">
                  <a:solidFill>
                    <a:schemeClr val="tx1"/>
                  </a:solidFill>
                  <a:latin typeface="Arial" panose="020B0604020202020204" pitchFamily="34" charset="0"/>
                  <a:cs typeface="Arial" panose="020B0604020202020204" pitchFamily="34" charset="0"/>
                </a:rPr>
                <a:t>Land </a:t>
              </a:r>
              <a:r>
                <a:rPr lang="en-US" dirty="0">
                  <a:solidFill>
                    <a:schemeClr val="tx1"/>
                  </a:solidFill>
                  <a:latin typeface="Arial" panose="020B0604020202020204" pitchFamily="34" charset="0"/>
                  <a:cs typeface="Arial" panose="020B0604020202020204" pitchFamily="34" charset="0"/>
                </a:rPr>
                <a:t>Use Survey to assess </a:t>
              </a:r>
              <a:r>
                <a:rPr lang="en-US" dirty="0" smtClean="0">
                  <a:solidFill>
                    <a:schemeClr val="tx1"/>
                  </a:solidFill>
                  <a:latin typeface="Arial" panose="020B0604020202020204" pitchFamily="34" charset="0"/>
                  <a:cs typeface="Arial" panose="020B0604020202020204" pitchFamily="34" charset="0"/>
                </a:rPr>
                <a:t>the</a:t>
              </a:r>
            </a:p>
            <a:p>
              <a:endParaRPr lang="en-US" dirty="0">
                <a:solidFill>
                  <a:schemeClr val="tx1"/>
                </a:solidFill>
                <a:latin typeface="Arial" panose="020B0604020202020204" pitchFamily="34" charset="0"/>
                <a:cs typeface="Arial" panose="020B0604020202020204" pitchFamily="34" charset="0"/>
              </a:endParaRPr>
            </a:p>
          </p:txBody>
        </p:sp>
        <p:sp>
          <p:nvSpPr>
            <p:cNvPr id="12" name="Rounded Rectangle 11"/>
            <p:cNvSpPr/>
            <p:nvPr/>
          </p:nvSpPr>
          <p:spPr>
            <a:xfrm>
              <a:off x="251521" y="5184576"/>
              <a:ext cx="288032" cy="1484784"/>
            </a:xfrm>
            <a:prstGeom prst="roundRect">
              <a:avLst>
                <a:gd name="adj" fmla="val 4717"/>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1400" b="1" dirty="0" smtClean="0">
                  <a:solidFill>
                    <a:schemeClr val="bg1"/>
                  </a:solidFill>
                  <a:latin typeface="Arial" panose="020B0604020202020204" pitchFamily="34" charset="0"/>
                  <a:cs typeface="Arial" panose="020B0604020202020204" pitchFamily="34" charset="0"/>
                </a:rPr>
                <a:t>THINK ABOUT</a:t>
              </a:r>
              <a:endParaRPr lang="en-US" sz="1400" dirty="0" smtClean="0">
                <a:solidFill>
                  <a:schemeClr val="bg1"/>
                </a:solidFill>
                <a:latin typeface="Arial" panose="020B0604020202020204" pitchFamily="34" charset="0"/>
                <a:cs typeface="Arial" panose="020B0604020202020204" pitchFamily="34" charset="0"/>
              </a:endParaRPr>
            </a:p>
          </p:txBody>
        </p:sp>
      </p:grpSp>
      <p:sp>
        <p:nvSpPr>
          <p:cNvPr id="17" name="Rectangle 16"/>
          <p:cNvSpPr/>
          <p:nvPr/>
        </p:nvSpPr>
        <p:spPr>
          <a:xfrm>
            <a:off x="165110" y="4140689"/>
            <a:ext cx="8727370" cy="395493"/>
          </a:xfrm>
          <a:prstGeom prst="rect">
            <a:avLst/>
          </a:prstGeom>
          <a:solidFill>
            <a:schemeClr val="accent3">
              <a:lumMod val="60000"/>
              <a:lumOff val="40000"/>
            </a:schemeClr>
          </a:solidFill>
          <a:ln w="57150">
            <a:solidFill>
              <a:srgbClr val="0070C0"/>
            </a:solidFill>
          </a:ln>
        </p:spPr>
        <p:txBody>
          <a:bodyPr wrap="square">
            <a:spAutoFit/>
          </a:bodyPr>
          <a:lstStyle/>
          <a:p>
            <a:pPr marL="342900" indent="-342900">
              <a:buClr>
                <a:srgbClr val="C00000"/>
              </a:buClr>
              <a:buSzPct val="80000"/>
              <a:buFont typeface="Arial" panose="020B0604020202020204" pitchFamily="34" charset="0"/>
              <a:buChar char="►"/>
            </a:pPr>
            <a:r>
              <a:rPr lang="en-US" sz="1970" dirty="0" smtClean="0"/>
              <a:t>The </a:t>
            </a:r>
            <a:r>
              <a:rPr lang="en-US" sz="1970" dirty="0"/>
              <a:t>14 </a:t>
            </a:r>
            <a:r>
              <a:rPr lang="en-US" sz="1970" dirty="0" smtClean="0"/>
              <a:t>km</a:t>
            </a:r>
            <a:endParaRPr lang="en-US" sz="1970" dirty="0"/>
          </a:p>
        </p:txBody>
      </p:sp>
      <p:grpSp>
        <p:nvGrpSpPr>
          <p:cNvPr id="22" name="Group 21"/>
          <p:cNvGrpSpPr/>
          <p:nvPr/>
        </p:nvGrpSpPr>
        <p:grpSpPr>
          <a:xfrm>
            <a:off x="165110" y="3537280"/>
            <a:ext cx="8962070" cy="701230"/>
            <a:chOff x="165110" y="3537280"/>
            <a:chExt cx="8962070" cy="701230"/>
          </a:xfrm>
        </p:grpSpPr>
        <p:sp>
          <p:nvSpPr>
            <p:cNvPr id="18" name="Rectangle 17"/>
            <p:cNvSpPr/>
            <p:nvPr/>
          </p:nvSpPr>
          <p:spPr>
            <a:xfrm>
              <a:off x="165110" y="3687839"/>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5: Tourism in Dubai Creek</a:t>
              </a:r>
              <a:endParaRPr lang="en-US" sz="2000" b="1" dirty="0">
                <a:solidFill>
                  <a:schemeClr val="bg1"/>
                </a:solidFill>
              </a:endParaRPr>
            </a:p>
          </p:txBody>
        </p:sp>
        <p:grpSp>
          <p:nvGrpSpPr>
            <p:cNvPr id="19" name="Group 18"/>
            <p:cNvGrpSpPr/>
            <p:nvPr/>
          </p:nvGrpSpPr>
          <p:grpSpPr>
            <a:xfrm rot="5034983">
              <a:off x="8415694" y="3527023"/>
              <a:ext cx="701230" cy="721743"/>
              <a:chOff x="2699792" y="6858000"/>
              <a:chExt cx="936104" cy="963488"/>
            </a:xfrm>
            <a:solidFill>
              <a:schemeClr val="accent3">
                <a:lumMod val="60000"/>
                <a:lumOff val="40000"/>
              </a:schemeClr>
            </a:solidFill>
          </p:grpSpPr>
          <p:sp>
            <p:nvSpPr>
              <p:cNvPr id="20" name="Oval 19"/>
              <p:cNvSpPr/>
              <p:nvPr/>
            </p:nvSpPr>
            <p:spPr>
              <a:xfrm>
                <a:off x="2699792" y="6858000"/>
                <a:ext cx="936104" cy="963488"/>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18222709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14573"/>
            <a:ext cx="8712968" cy="5909310"/>
          </a:xfrm>
          <a:prstGeom prst="rect">
            <a:avLst/>
          </a:prstGeom>
        </p:spPr>
        <p:txBody>
          <a:bodyPr wrap="square">
            <a:spAutoFit/>
          </a:bodyPr>
          <a:lstStyle/>
          <a:p>
            <a:pPr>
              <a:buClr>
                <a:srgbClr val="0070C0"/>
              </a:buClr>
            </a:pPr>
            <a:r>
              <a:rPr lang="en-US" sz="2030" b="1" dirty="0"/>
              <a:t>3.3 </a:t>
            </a:r>
            <a:r>
              <a:rPr lang="en-US" sz="2030" b="1" dirty="0" smtClean="0"/>
              <a:t>- Follow </a:t>
            </a:r>
            <a:r>
              <a:rPr lang="en-US" sz="2030" b="1" dirty="0"/>
              <a:t>basic procedures when handling customer enquiries, making reservations </a:t>
            </a:r>
            <a:r>
              <a:rPr lang="en-US" sz="2030" b="1" dirty="0" smtClean="0"/>
              <a:t>and payments</a:t>
            </a:r>
            <a:endParaRPr lang="en-US" sz="2030" b="1" dirty="0"/>
          </a:p>
          <a:p>
            <a:pPr marL="457200" indent="-457200">
              <a:buClr>
                <a:srgbClr val="0070C0"/>
              </a:buClr>
              <a:buFont typeface="+mj-lt"/>
              <a:buAutoNum type="alphaLcParenR"/>
            </a:pPr>
            <a:r>
              <a:rPr lang="en-US" sz="2030" dirty="0" smtClean="0"/>
              <a:t>Customer’s </a:t>
            </a:r>
            <a:r>
              <a:rPr lang="en-US" sz="2030" dirty="0"/>
              <a:t>requirements correctly interpreted upon receipt of an enquiry (in person, in writing, </a:t>
            </a:r>
            <a:r>
              <a:rPr lang="en-US" sz="2030" dirty="0" smtClean="0"/>
              <a:t>by telephone/fax/email</a:t>
            </a:r>
            <a:r>
              <a:rPr lang="en-US" sz="2030" dirty="0"/>
              <a:t>)</a:t>
            </a:r>
          </a:p>
          <a:p>
            <a:pPr marL="457200" indent="-457200">
              <a:buClr>
                <a:srgbClr val="0070C0"/>
              </a:buClr>
              <a:buFont typeface="+mj-lt"/>
              <a:buAutoNum type="alphaLcParenR"/>
            </a:pPr>
            <a:r>
              <a:rPr lang="en-US" sz="2030" dirty="0" smtClean="0"/>
              <a:t>Simple </a:t>
            </a:r>
            <a:r>
              <a:rPr lang="en-US" sz="2030" dirty="0"/>
              <a:t>reservation file prepared following set procedures, including use of diary for further </a:t>
            </a:r>
            <a:r>
              <a:rPr lang="en-US" sz="2030" dirty="0" smtClean="0"/>
              <a:t>action required</a:t>
            </a:r>
            <a:endParaRPr lang="en-US" sz="2030" dirty="0"/>
          </a:p>
          <a:p>
            <a:pPr marL="457200" indent="-457200">
              <a:buClr>
                <a:srgbClr val="0070C0"/>
              </a:buClr>
              <a:buFont typeface="+mj-lt"/>
              <a:buAutoNum type="alphaLcParenR"/>
            </a:pPr>
            <a:r>
              <a:rPr lang="en-US" sz="2030" dirty="0" smtClean="0"/>
              <a:t>Simple </a:t>
            </a:r>
            <a:r>
              <a:rPr lang="en-US" sz="2030" dirty="0"/>
              <a:t>receipt issued and payments recorded</a:t>
            </a:r>
          </a:p>
          <a:p>
            <a:pPr>
              <a:buClr>
                <a:srgbClr val="0070C0"/>
              </a:buClr>
            </a:pPr>
            <a:r>
              <a:rPr lang="en-US" sz="2030" b="1" dirty="0"/>
              <a:t>3.4 </a:t>
            </a:r>
            <a:r>
              <a:rPr lang="en-US" sz="2030" b="1" dirty="0" smtClean="0"/>
              <a:t>- Use </a:t>
            </a:r>
            <a:r>
              <a:rPr lang="en-US" sz="2030" b="1" dirty="0"/>
              <a:t>reference sources to obtain information</a:t>
            </a:r>
          </a:p>
          <a:p>
            <a:pPr marL="457200" indent="-457200">
              <a:buClr>
                <a:srgbClr val="0070C0"/>
              </a:buClr>
              <a:buFont typeface="+mj-lt"/>
              <a:buAutoNum type="alphaLcParenR"/>
            </a:pPr>
            <a:r>
              <a:rPr lang="en-US" sz="2030" dirty="0" smtClean="0"/>
              <a:t>Timetables</a:t>
            </a:r>
            <a:r>
              <a:rPr lang="en-US" sz="2030" dirty="0"/>
              <a:t>, travel brochures and tariffs used to obtain accurate information</a:t>
            </a:r>
          </a:p>
          <a:p>
            <a:pPr marL="457200" indent="-457200">
              <a:buClr>
                <a:srgbClr val="0070C0"/>
              </a:buClr>
              <a:buFont typeface="+mj-lt"/>
              <a:buAutoNum type="alphaLcParenR"/>
            </a:pPr>
            <a:r>
              <a:rPr lang="en-US" sz="2030" dirty="0" smtClean="0"/>
              <a:t>Itinerary </a:t>
            </a:r>
            <a:r>
              <a:rPr lang="en-US" sz="2030" dirty="0"/>
              <a:t>drawn up to meet customer’s requirements</a:t>
            </a:r>
          </a:p>
          <a:p>
            <a:pPr marL="457200" indent="-457200">
              <a:buClr>
                <a:srgbClr val="0070C0"/>
              </a:buClr>
              <a:buFont typeface="+mj-lt"/>
              <a:buAutoNum type="alphaLcParenR"/>
            </a:pPr>
            <a:r>
              <a:rPr lang="en-US" sz="2030" dirty="0" smtClean="0"/>
              <a:t>Use </a:t>
            </a:r>
            <a:r>
              <a:rPr lang="en-US" sz="2030" dirty="0"/>
              <a:t>of </a:t>
            </a:r>
            <a:r>
              <a:rPr lang="en-US" sz="2030" dirty="0" err="1"/>
              <a:t>computerised</a:t>
            </a:r>
            <a:r>
              <a:rPr lang="en-US" sz="2030" dirty="0"/>
              <a:t> information systems and relevant technology to obtain </a:t>
            </a:r>
            <a:r>
              <a:rPr lang="en-US" sz="2030" dirty="0" smtClean="0"/>
              <a:t>information (</a:t>
            </a:r>
            <a:r>
              <a:rPr lang="en-US" sz="2030" dirty="0" err="1" smtClean="0"/>
              <a:t>Worldspan</a:t>
            </a:r>
            <a:r>
              <a:rPr lang="en-US" sz="2030" dirty="0"/>
              <a:t>, Sabre, Galileo, World Wide Web)</a:t>
            </a:r>
          </a:p>
          <a:p>
            <a:pPr marL="457200" indent="-457200">
              <a:buClr>
                <a:srgbClr val="0070C0"/>
              </a:buClr>
              <a:buFont typeface="+mj-lt"/>
              <a:buAutoNum type="alphaLcParenR"/>
            </a:pPr>
            <a:r>
              <a:rPr lang="en-US" sz="2030" dirty="0" smtClean="0"/>
              <a:t>Exchange </a:t>
            </a:r>
            <a:r>
              <a:rPr lang="en-US" sz="2030" dirty="0"/>
              <a:t>rate lists devised and </a:t>
            </a:r>
            <a:r>
              <a:rPr lang="en-US" sz="2030" dirty="0" smtClean="0"/>
              <a:t>used</a:t>
            </a:r>
          </a:p>
          <a:p>
            <a:pPr>
              <a:buClr>
                <a:srgbClr val="0070C0"/>
              </a:buClr>
            </a:pPr>
            <a:r>
              <a:rPr lang="en-US" sz="2030" b="1" dirty="0"/>
              <a:t>3.5 </a:t>
            </a:r>
            <a:r>
              <a:rPr lang="en-US" sz="2030" b="1" dirty="0" smtClean="0"/>
              <a:t>- Explore </a:t>
            </a:r>
            <a:r>
              <a:rPr lang="en-US" sz="2030" b="1" dirty="0"/>
              <a:t>the presentation and promotion of tourist </a:t>
            </a:r>
            <a:r>
              <a:rPr lang="en-US" sz="2030" b="1" dirty="0" smtClean="0"/>
              <a:t>facilities</a:t>
            </a:r>
          </a:p>
          <a:p>
            <a:pPr marL="457200" indent="-457200">
              <a:buClr>
                <a:srgbClr val="0070C0"/>
              </a:buClr>
              <a:buFont typeface="+mj-lt"/>
              <a:buAutoNum type="alphaLcParenR"/>
            </a:pPr>
            <a:r>
              <a:rPr lang="en-US" sz="2030" dirty="0"/>
              <a:t>(a) Range of promotional methods and their use identified (e.g. visual displays for shop </a:t>
            </a:r>
            <a:r>
              <a:rPr lang="en-US" sz="2030" dirty="0" smtClean="0"/>
              <a:t>window, advertisements</a:t>
            </a:r>
            <a:r>
              <a:rPr lang="en-US" sz="2030" dirty="0"/>
              <a:t>, leaflets, brochures, Internet)</a:t>
            </a:r>
          </a:p>
        </p:txBody>
      </p:sp>
      <p:sp>
        <p:nvSpPr>
          <p:cNvPr id="5" name="Title 1"/>
          <p:cNvSpPr>
            <a:spLocks noGrp="1"/>
          </p:cNvSpPr>
          <p:nvPr>
            <p:ph type="title"/>
          </p:nvPr>
        </p:nvSpPr>
        <p:spPr>
          <a:xfrm>
            <a:off x="107504" y="44624"/>
            <a:ext cx="7560840" cy="625434"/>
          </a:xfrm>
        </p:spPr>
        <p:txBody>
          <a:bodyPr>
            <a:noAutofit/>
          </a:bodyPr>
          <a:lstStyle/>
          <a:p>
            <a:r>
              <a:rPr lang="en-GB" sz="3200" dirty="0" smtClean="0"/>
              <a:t>3 – Customer Care and</a:t>
            </a:r>
            <a:r>
              <a:rPr lang="en-US" sz="3200" dirty="0" smtClean="0"/>
              <a:t> Working Procedures</a:t>
            </a:r>
            <a:endParaRPr lang="en-GB" sz="3200" b="1" dirty="0" smtClean="0"/>
          </a:p>
        </p:txBody>
      </p:sp>
    </p:spTree>
    <p:extLst>
      <p:ext uri="{BB962C8B-B14F-4D97-AF65-F5344CB8AC3E}">
        <p14:creationId xmlns:p14="http://schemas.microsoft.com/office/powerpoint/2010/main" val="1897060043"/>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5220072" y="1152128"/>
            <a:ext cx="3672408" cy="5586145"/>
          </a:xfrm>
          <a:prstGeom prst="rect">
            <a:avLst/>
          </a:prstGeom>
        </p:spPr>
        <p:txBody>
          <a:bodyPr wrap="square">
            <a:spAutoFit/>
          </a:bodyPr>
          <a:lstStyle/>
          <a:p>
            <a:pPr>
              <a:buClr>
                <a:srgbClr val="0070C0"/>
              </a:buClr>
            </a:pPr>
            <a:r>
              <a:rPr lang="en-US" sz="2100" b="1" dirty="0">
                <a:solidFill>
                  <a:srgbClr val="C00000"/>
                </a:solidFill>
              </a:rPr>
              <a:t>Introduction</a:t>
            </a:r>
          </a:p>
          <a:p>
            <a:pPr marL="347663" indent="-347663">
              <a:buClr>
                <a:srgbClr val="0070C0"/>
              </a:buClr>
              <a:buSzPct val="80000"/>
              <a:buFont typeface="Arial" panose="020B0604020202020204" pitchFamily="34" charset="0"/>
              <a:buChar char="►"/>
            </a:pPr>
            <a:r>
              <a:rPr lang="en-US" sz="2100" dirty="0" smtClean="0"/>
              <a:t>Tourism </a:t>
            </a:r>
            <a:r>
              <a:rPr lang="en-US" sz="2100" dirty="0"/>
              <a:t>is very much a people industry. Whenever someone visits a destination for leisure or business, stays for a day or several nights, </a:t>
            </a:r>
            <a:r>
              <a:rPr lang="en-US" sz="2100" dirty="0" smtClean="0"/>
              <a:t>the welcome </a:t>
            </a:r>
            <a:r>
              <a:rPr lang="en-US" sz="2100" dirty="0"/>
              <a:t>they receive when they arrive and the </a:t>
            </a:r>
            <a:r>
              <a:rPr lang="en-US" sz="2100" dirty="0" smtClean="0"/>
              <a:t>quality of </a:t>
            </a:r>
            <a:r>
              <a:rPr lang="en-US" sz="2100" dirty="0"/>
              <a:t>the service they experience during their stay </a:t>
            </a:r>
            <a:r>
              <a:rPr lang="en-US" sz="2100" dirty="0" smtClean="0"/>
              <a:t>will </a:t>
            </a:r>
            <a:r>
              <a:rPr lang="en-US" sz="2100" dirty="0"/>
              <a:t>strongly influence the memories they take away. </a:t>
            </a:r>
            <a:endParaRPr lang="en-US" sz="2100" dirty="0" smtClean="0"/>
          </a:p>
          <a:p>
            <a:pPr marL="347663" indent="-347663">
              <a:buClr>
                <a:srgbClr val="0070C0"/>
              </a:buClr>
              <a:buSzPct val="80000"/>
              <a:buFont typeface="Arial" panose="020B0604020202020204" pitchFamily="34" charset="0"/>
              <a:buChar char="►"/>
            </a:pPr>
            <a:r>
              <a:rPr lang="en-US" sz="2100" dirty="0" smtClean="0"/>
              <a:t>Therefore</a:t>
            </a:r>
            <a:r>
              <a:rPr lang="en-US" sz="2100" dirty="0"/>
              <a:t>, good customer service matters to </a:t>
            </a:r>
            <a:r>
              <a:rPr lang="en-US" sz="2100" dirty="0" smtClean="0"/>
              <a:t>everyone.</a:t>
            </a:r>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97</a:t>
            </a:r>
            <a:endParaRPr lang="en-GB" sz="1400" b="1" dirty="0">
              <a:latin typeface="Calibri" panose="020F0502020204030204" pitchFamily="34" charset="0"/>
            </a:endParaRPr>
          </a:p>
        </p:txBody>
      </p:sp>
      <p:grpSp>
        <p:nvGrpSpPr>
          <p:cNvPr id="6" name="Group 5"/>
          <p:cNvGrpSpPr/>
          <p:nvPr/>
        </p:nvGrpSpPr>
        <p:grpSpPr>
          <a:xfrm>
            <a:off x="179512" y="1152128"/>
            <a:ext cx="4896544" cy="5517232"/>
            <a:chOff x="251521" y="5184576"/>
            <a:chExt cx="4896544" cy="5517232"/>
          </a:xfrm>
        </p:grpSpPr>
        <p:sp>
          <p:nvSpPr>
            <p:cNvPr id="8" name="Rounded Rectangle 7"/>
            <p:cNvSpPr/>
            <p:nvPr/>
          </p:nvSpPr>
          <p:spPr>
            <a:xfrm>
              <a:off x="280991" y="5184576"/>
              <a:ext cx="4867074" cy="5517232"/>
            </a:xfrm>
            <a:prstGeom prst="roundRect">
              <a:avLst>
                <a:gd name="adj" fmla="val 4717"/>
              </a:avLst>
            </a:prstGeom>
            <a:solidFill>
              <a:srgbClr val="F9CBF6"/>
            </a:solidFill>
          </p:spPr>
          <p:style>
            <a:lnRef idx="2">
              <a:schemeClr val="accent1">
                <a:shade val="50000"/>
              </a:schemeClr>
            </a:lnRef>
            <a:fillRef idx="1">
              <a:schemeClr val="accent1"/>
            </a:fillRef>
            <a:effectRef idx="0">
              <a:schemeClr val="accent1"/>
            </a:effectRef>
            <a:fontRef idx="minor">
              <a:schemeClr val="lt1"/>
            </a:fontRef>
          </p:style>
          <p:txBody>
            <a:bodyPr lIns="365760" rIns="91440" rtlCol="0" anchor="ctr"/>
            <a:lstStyle/>
            <a:p>
              <a:r>
                <a:rPr lang="en-US" sz="1940" dirty="0">
                  <a:solidFill>
                    <a:schemeClr val="tx1"/>
                  </a:solidFill>
                  <a:latin typeface="Arial" panose="020B0604020202020204" pitchFamily="34" charset="0"/>
                  <a:cs typeface="Arial" panose="020B0604020202020204" pitchFamily="34" charset="0"/>
                </a:rPr>
                <a:t>Think of instances when you have been a customer. Was the service that you received good or bad? Did the service encounters that you experienced match these basic customer service concepts?</a:t>
              </a:r>
            </a:p>
            <a:p>
              <a:pPr marL="292100" indent="-292100">
                <a:buFont typeface="Arial" panose="020B0604020202020204" pitchFamily="34" charset="0"/>
                <a:buChar char="•"/>
              </a:pPr>
              <a:r>
                <a:rPr lang="en-US" sz="1940" b="1" dirty="0">
                  <a:solidFill>
                    <a:schemeClr val="accent1">
                      <a:lumMod val="50000"/>
                    </a:schemeClr>
                  </a:solidFill>
                  <a:latin typeface="Arial" panose="020B0604020202020204" pitchFamily="34" charset="0"/>
                  <a:cs typeface="Arial" panose="020B0604020202020204" pitchFamily="34" charset="0"/>
                </a:rPr>
                <a:t>Reliability</a:t>
              </a:r>
              <a:r>
                <a:rPr lang="en-US" sz="1940" dirty="0">
                  <a:solidFill>
                    <a:schemeClr val="tx1"/>
                  </a:solidFill>
                  <a:latin typeface="Arial" panose="020B0604020202020204" pitchFamily="34" charset="0"/>
                  <a:cs typeface="Arial" panose="020B0604020202020204" pitchFamily="34" charset="0"/>
                </a:rPr>
                <a:t>: the ability to perform the promised service dependably and accurately;</a:t>
              </a:r>
            </a:p>
            <a:p>
              <a:pPr marL="292100" indent="-292100">
                <a:buFont typeface="Arial" panose="020B0604020202020204" pitchFamily="34" charset="0"/>
                <a:buChar char="•"/>
              </a:pPr>
              <a:r>
                <a:rPr lang="en-US" sz="1940" b="1" dirty="0">
                  <a:solidFill>
                    <a:schemeClr val="accent1">
                      <a:lumMod val="50000"/>
                    </a:schemeClr>
                  </a:solidFill>
                  <a:latin typeface="Arial" panose="020B0604020202020204" pitchFamily="34" charset="0"/>
                  <a:cs typeface="Arial" panose="020B0604020202020204" pitchFamily="34" charset="0"/>
                </a:rPr>
                <a:t>Responsiveness:</a:t>
              </a:r>
              <a:r>
                <a:rPr lang="en-US" sz="1940" dirty="0">
                  <a:solidFill>
                    <a:schemeClr val="tx1"/>
                  </a:solidFill>
                  <a:latin typeface="Arial" panose="020B0604020202020204" pitchFamily="34" charset="0"/>
                  <a:cs typeface="Arial" panose="020B0604020202020204" pitchFamily="34" charset="0"/>
                </a:rPr>
                <a:t> the willingness to help customers and provide prompt service; </a:t>
              </a:r>
            </a:p>
            <a:p>
              <a:pPr marL="292100" indent="-292100">
                <a:buFont typeface="Arial" panose="020B0604020202020204" pitchFamily="34" charset="0"/>
                <a:buChar char="•"/>
              </a:pPr>
              <a:r>
                <a:rPr lang="en-US" sz="1940" b="1" dirty="0" smtClean="0">
                  <a:solidFill>
                    <a:schemeClr val="accent1">
                      <a:lumMod val="50000"/>
                    </a:schemeClr>
                  </a:solidFill>
                  <a:latin typeface="Arial" panose="020B0604020202020204" pitchFamily="34" charset="0"/>
                  <a:cs typeface="Arial" panose="020B0604020202020204" pitchFamily="34" charset="0"/>
                </a:rPr>
                <a:t>Assurance</a:t>
              </a:r>
              <a:r>
                <a:rPr lang="en-US" sz="1940" b="1" dirty="0">
                  <a:solidFill>
                    <a:schemeClr val="accent1">
                      <a:lumMod val="50000"/>
                    </a:schemeClr>
                  </a:solidFill>
                  <a:latin typeface="Arial" panose="020B0604020202020204" pitchFamily="34" charset="0"/>
                  <a:cs typeface="Arial" panose="020B0604020202020204" pitchFamily="34" charset="0"/>
                </a:rPr>
                <a:t>:</a:t>
              </a:r>
              <a:r>
                <a:rPr lang="en-US" sz="1940" dirty="0">
                  <a:solidFill>
                    <a:schemeClr val="tx1"/>
                  </a:solidFill>
                  <a:latin typeface="Arial" panose="020B0604020202020204" pitchFamily="34" charset="0"/>
                  <a:cs typeface="Arial" panose="020B0604020202020204" pitchFamily="34" charset="0"/>
                </a:rPr>
                <a:t> the knowledge and courtesy of employees and their ability to convey trust and confidence in dealing with a request;</a:t>
              </a:r>
            </a:p>
            <a:p>
              <a:pPr marL="292100" indent="-292100">
                <a:buFont typeface="Arial" panose="020B0604020202020204" pitchFamily="34" charset="0"/>
                <a:buChar char="•"/>
              </a:pPr>
              <a:r>
                <a:rPr lang="en-US" sz="1940" b="1" dirty="0">
                  <a:solidFill>
                    <a:schemeClr val="accent1">
                      <a:lumMod val="50000"/>
                    </a:schemeClr>
                  </a:solidFill>
                  <a:latin typeface="Arial" panose="020B0604020202020204" pitchFamily="34" charset="0"/>
                  <a:cs typeface="Arial" panose="020B0604020202020204" pitchFamily="34" charset="0"/>
                </a:rPr>
                <a:t>Empathy:</a:t>
              </a:r>
              <a:r>
                <a:rPr lang="en-US" sz="1940" dirty="0">
                  <a:solidFill>
                    <a:schemeClr val="tx1"/>
                  </a:solidFill>
                  <a:latin typeface="Arial" panose="020B0604020202020204" pitchFamily="34" charset="0"/>
                  <a:cs typeface="Arial" panose="020B0604020202020204" pitchFamily="34" charset="0"/>
                </a:rPr>
                <a:t> the caring, </a:t>
              </a:r>
              <a:r>
                <a:rPr lang="en-US" sz="1940" dirty="0" err="1">
                  <a:solidFill>
                    <a:schemeClr val="tx1"/>
                  </a:solidFill>
                  <a:latin typeface="Arial" panose="020B0604020202020204" pitchFamily="34" charset="0"/>
                  <a:cs typeface="Arial" panose="020B0604020202020204" pitchFamily="34" charset="0"/>
                </a:rPr>
                <a:t>individualised</a:t>
              </a:r>
              <a:r>
                <a:rPr lang="en-US" sz="1940" dirty="0">
                  <a:solidFill>
                    <a:schemeClr val="tx1"/>
                  </a:solidFill>
                  <a:latin typeface="Arial" panose="020B0604020202020204" pitchFamily="34" charset="0"/>
                  <a:cs typeface="Arial" panose="020B0604020202020204" pitchFamily="34" charset="0"/>
                </a:rPr>
                <a:t> attention provided to the customer.</a:t>
              </a:r>
            </a:p>
          </p:txBody>
        </p:sp>
        <p:sp>
          <p:nvSpPr>
            <p:cNvPr id="9" name="Rounded Rectangle 8"/>
            <p:cNvSpPr/>
            <p:nvPr/>
          </p:nvSpPr>
          <p:spPr>
            <a:xfrm>
              <a:off x="251521" y="5184576"/>
              <a:ext cx="360040" cy="5517232"/>
            </a:xfrm>
            <a:prstGeom prst="roundRect">
              <a:avLst>
                <a:gd name="adj" fmla="val 4717"/>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rtlCol="0" anchor="ctr"/>
            <a:lstStyle/>
            <a:p>
              <a:pPr algn="ctr"/>
              <a:r>
                <a:rPr lang="en-US" sz="2000" b="1" dirty="0" smtClean="0">
                  <a:solidFill>
                    <a:schemeClr val="bg1"/>
                  </a:solidFill>
                  <a:latin typeface="Arial" panose="020B0604020202020204" pitchFamily="34" charset="0"/>
                  <a:cs typeface="Arial" panose="020B0604020202020204" pitchFamily="34" charset="0"/>
                </a:rPr>
                <a:t>THINK ABOUT</a:t>
              </a:r>
              <a:endParaRPr lang="en-US" sz="2000" dirty="0" smtClean="0">
                <a:solidFill>
                  <a:schemeClr val="bg1"/>
                </a:solidFill>
                <a:latin typeface="Arial" panose="020B0604020202020204" pitchFamily="34" charset="0"/>
                <a:cs typeface="Arial" panose="020B0604020202020204" pitchFamily="34" charset="0"/>
              </a:endParaRPr>
            </a:p>
          </p:txBody>
        </p:sp>
      </p:grpSp>
      <p:sp>
        <p:nvSpPr>
          <p:cNvPr id="10" name="Title 1"/>
          <p:cNvSpPr>
            <a:spLocks noGrp="1"/>
          </p:cNvSpPr>
          <p:nvPr>
            <p:ph type="title"/>
          </p:nvPr>
        </p:nvSpPr>
        <p:spPr>
          <a:xfrm>
            <a:off x="107504" y="44624"/>
            <a:ext cx="7560840" cy="625434"/>
          </a:xfrm>
        </p:spPr>
        <p:txBody>
          <a:bodyPr>
            <a:noAutofit/>
          </a:bodyPr>
          <a:lstStyle/>
          <a:p>
            <a:r>
              <a:rPr lang="en-GB" sz="3200" dirty="0" smtClean="0"/>
              <a:t>3 – Customer Care and</a:t>
            </a:r>
            <a:r>
              <a:rPr lang="en-US" sz="3200" dirty="0" smtClean="0"/>
              <a:t> Working Procedures</a:t>
            </a:r>
            <a:endParaRPr lang="en-GB" sz="3200" b="1" dirty="0" smtClean="0"/>
          </a:p>
        </p:txBody>
      </p:sp>
    </p:spTree>
    <p:extLst>
      <p:ext uri="{BB962C8B-B14F-4D97-AF65-F5344CB8AC3E}">
        <p14:creationId xmlns:p14="http://schemas.microsoft.com/office/powerpoint/2010/main" val="1982038637"/>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52128"/>
            <a:ext cx="8727370" cy="3985706"/>
          </a:xfrm>
          <a:prstGeom prst="rect">
            <a:avLst/>
          </a:prstGeom>
        </p:spPr>
        <p:txBody>
          <a:bodyPr wrap="square">
            <a:spAutoFit/>
          </a:bodyPr>
          <a:lstStyle/>
          <a:p>
            <a:pPr>
              <a:buClr>
                <a:srgbClr val="0070C0"/>
              </a:buClr>
            </a:pPr>
            <a:r>
              <a:rPr lang="en-US" sz="2300" b="1" dirty="0">
                <a:solidFill>
                  <a:srgbClr val="C00000"/>
                </a:solidFill>
              </a:rPr>
              <a:t>Introduction</a:t>
            </a:r>
          </a:p>
          <a:p>
            <a:pPr marL="401638" indent="-401638">
              <a:buClr>
                <a:srgbClr val="0070C0"/>
              </a:buClr>
              <a:buSzPct val="80000"/>
              <a:buFont typeface="Arial" panose="020B0604020202020204" pitchFamily="34" charset="0"/>
              <a:buChar char="►"/>
            </a:pPr>
            <a:r>
              <a:rPr lang="en-US" sz="2300" dirty="0" smtClean="0"/>
              <a:t>Tourism </a:t>
            </a:r>
            <a:r>
              <a:rPr lang="en-US" sz="2300" dirty="0"/>
              <a:t>and hospitality professionals are dependent on contact with, and reception of, the public. Such contact means that there must </a:t>
            </a:r>
            <a:r>
              <a:rPr lang="en-US" sz="2300" dirty="0" smtClean="0"/>
              <a:t>always </a:t>
            </a:r>
            <a:r>
              <a:rPr lang="en-US" sz="2300" dirty="0"/>
              <a:t>be some degree of availability toward the client, with individual employees having the </a:t>
            </a:r>
            <a:r>
              <a:rPr lang="en-US" sz="2300" dirty="0" smtClean="0"/>
              <a:t>opportunity </a:t>
            </a:r>
            <a:r>
              <a:rPr lang="en-US" sz="2300" dirty="0"/>
              <a:t>to use their initiative and to generally display a strong sense of personal responsibility. </a:t>
            </a:r>
            <a:endParaRPr lang="en-US" sz="2300" dirty="0" smtClean="0"/>
          </a:p>
          <a:p>
            <a:pPr marL="401638" indent="-401638">
              <a:buClr>
                <a:srgbClr val="0070C0"/>
              </a:buClr>
              <a:buSzPct val="80000"/>
              <a:buFont typeface="Arial" panose="020B0604020202020204" pitchFamily="34" charset="0"/>
              <a:buChar char="►"/>
            </a:pPr>
            <a:r>
              <a:rPr lang="en-US" sz="2300" dirty="0" smtClean="0"/>
              <a:t>In </a:t>
            </a:r>
            <a:r>
              <a:rPr lang="en-US" sz="2300" dirty="0"/>
              <a:t>fact, employees in the tourist transaction play an intermediary role between the industry’s </a:t>
            </a:r>
            <a:r>
              <a:rPr lang="en-US" sz="2300" dirty="0" smtClean="0"/>
              <a:t>structure </a:t>
            </a:r>
            <a:r>
              <a:rPr lang="en-US" sz="2300" dirty="0"/>
              <a:t>and its clientele. This role is particularly decisive achieving the results desired by both sides</a:t>
            </a:r>
            <a:r>
              <a:rPr lang="en-US" sz="2300" dirty="0" smtClean="0"/>
              <a:t>.</a:t>
            </a:r>
            <a:endParaRPr lang="en-US" sz="2300" dirty="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97</a:t>
            </a:r>
            <a:endParaRPr lang="en-GB" sz="1400" b="1" dirty="0">
              <a:latin typeface="Calibri" panose="020F0502020204030204" pitchFamily="34" charset="0"/>
            </a:endParaRPr>
          </a:p>
        </p:txBody>
      </p:sp>
      <p:pic>
        <p:nvPicPr>
          <p:cNvPr id="1026" name="Picture 2" descr="Image result for hotel staff"/>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79512" y="5157192"/>
            <a:ext cx="4437714" cy="151216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hotel staff"/>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617227" y="5110049"/>
            <a:ext cx="4347262" cy="1559311"/>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Tree>
    <p:extLst>
      <p:ext uri="{BB962C8B-B14F-4D97-AF65-F5344CB8AC3E}">
        <p14:creationId xmlns:p14="http://schemas.microsoft.com/office/powerpoint/2010/main" val="2111282791"/>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152128"/>
            <a:ext cx="8727370" cy="3785652"/>
          </a:xfrm>
          <a:prstGeom prst="rect">
            <a:avLst/>
          </a:prstGeom>
        </p:spPr>
        <p:txBody>
          <a:bodyPr wrap="square">
            <a:spAutoFit/>
          </a:bodyPr>
          <a:lstStyle/>
          <a:p>
            <a:pPr>
              <a:buClr>
                <a:srgbClr val="0070C0"/>
              </a:buClr>
            </a:pPr>
            <a:r>
              <a:rPr lang="en-US" sz="2000" b="1" dirty="0">
                <a:solidFill>
                  <a:srgbClr val="C00000"/>
                </a:solidFill>
              </a:rPr>
              <a:t>Introduction</a:t>
            </a:r>
          </a:p>
          <a:p>
            <a:pPr marL="401638" indent="-401638">
              <a:buClr>
                <a:srgbClr val="0070C0"/>
              </a:buClr>
              <a:buSzPct val="80000"/>
              <a:buFont typeface="Arial" panose="020B0604020202020204" pitchFamily="34" charset="0"/>
              <a:buChar char="►"/>
            </a:pPr>
            <a:r>
              <a:rPr lang="en-US" sz="2000" dirty="0"/>
              <a:t>It is important to remember that welcoming, guiding, assisting and serving the tourist opens up potentially complex interactions in the form of personal </a:t>
            </a:r>
            <a:r>
              <a:rPr lang="en-US" sz="2000" dirty="0" smtClean="0"/>
              <a:t>contacts, conversations </a:t>
            </a:r>
            <a:r>
              <a:rPr lang="en-US" sz="2000" dirty="0"/>
              <a:t>and exchanges of view. Customer service is an elusive concept that is extremely difficult to measure and evaluate. Nevertheless, it is the lifeblood of the travel and tourism industry. So we must ask ourselves</a:t>
            </a:r>
            <a:r>
              <a:rPr lang="en-US" sz="2000" dirty="0" smtClean="0"/>
              <a:t>, ‘</a:t>
            </a:r>
            <a:r>
              <a:rPr lang="en-US" sz="2000" dirty="0"/>
              <a:t>What is customer service?’ </a:t>
            </a:r>
            <a:endParaRPr lang="en-US" sz="2000" dirty="0" smtClean="0"/>
          </a:p>
          <a:p>
            <a:pPr marL="401638" indent="-401638">
              <a:buClr>
                <a:srgbClr val="0070C0"/>
              </a:buClr>
              <a:buSzPct val="80000"/>
              <a:buFont typeface="Arial" panose="020B0604020202020204" pitchFamily="34" charset="0"/>
              <a:buChar char="►"/>
            </a:pPr>
            <a:r>
              <a:rPr lang="en-US" sz="2000" dirty="0" smtClean="0"/>
              <a:t>In </a:t>
            </a:r>
            <a:r>
              <a:rPr lang="en-US" sz="2000" dirty="0"/>
              <a:t>todays competitive marketplace, service is the </a:t>
            </a:r>
            <a:r>
              <a:rPr lang="en-US" sz="2000" dirty="0" smtClean="0"/>
              <a:t>most </a:t>
            </a:r>
            <a:r>
              <a:rPr lang="en-US" sz="2000" dirty="0"/>
              <a:t>important thing that a company has to sell. It is the key differentiating point between businesses selling the same or similar products.</a:t>
            </a:r>
          </a:p>
          <a:p>
            <a:pPr marL="401638" indent="-401638">
              <a:buClr>
                <a:srgbClr val="0070C0"/>
              </a:buClr>
              <a:buSzPct val="80000"/>
              <a:buFont typeface="Arial" panose="020B0604020202020204" pitchFamily="34" charset="0"/>
              <a:buChar char="►"/>
            </a:pPr>
            <a:r>
              <a:rPr lang="en-US" sz="2000" dirty="0"/>
              <a:t>You can now undertake the following activity with a group of friends, family or fellow students.</a:t>
            </a:r>
            <a:endParaRPr lang="en-US" sz="2000" dirty="0" smtClean="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97</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pic>
        <p:nvPicPr>
          <p:cNvPr id="7" name="Picture 2" descr="Image result for hotel staff"/>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79512" y="5157192"/>
            <a:ext cx="4437714" cy="151216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Image result for hotel staff"/>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4617227" y="5110049"/>
            <a:ext cx="4347262" cy="1559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7013966"/>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98</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9" name="Rounded Rectangle 8"/>
          <p:cNvSpPr/>
          <p:nvPr/>
        </p:nvSpPr>
        <p:spPr>
          <a:xfrm>
            <a:off x="165110" y="1124744"/>
            <a:ext cx="8727370" cy="5496383"/>
          </a:xfrm>
          <a:prstGeom prst="roundRect">
            <a:avLst>
              <a:gd name="adj" fmla="val 47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60" b="1" dirty="0" smtClean="0">
                <a:solidFill>
                  <a:srgbClr val="C00000"/>
                </a:solidFill>
                <a:latin typeface="Arial" panose="020B0604020202020204" pitchFamily="34" charset="0"/>
                <a:cs typeface="Arial" panose="020B0604020202020204" pitchFamily="34" charset="0"/>
              </a:rPr>
              <a:t>Activity 1</a:t>
            </a:r>
            <a:endParaRPr lang="en-US" sz="1660" b="1" dirty="0">
              <a:solidFill>
                <a:srgbClr val="C00000"/>
              </a:solidFill>
              <a:latin typeface="Arial" panose="020B0604020202020204" pitchFamily="34" charset="0"/>
              <a:cs typeface="Arial" panose="020B0604020202020204" pitchFamily="34" charset="0"/>
            </a:endParaRPr>
          </a:p>
          <a:p>
            <a:r>
              <a:rPr lang="en-US" sz="1660" dirty="0">
                <a:solidFill>
                  <a:schemeClr val="tx1"/>
                </a:solidFill>
                <a:latin typeface="Arial" panose="020B0604020202020204" pitchFamily="34" charset="0"/>
                <a:cs typeface="Arial" panose="020B0604020202020204" pitchFamily="34" charset="0"/>
              </a:rPr>
              <a:t>Ask your group to give examples of good and bad customer service they have experienced.</a:t>
            </a:r>
          </a:p>
          <a:p>
            <a:r>
              <a:rPr lang="en-US" sz="1660" dirty="0">
                <a:solidFill>
                  <a:schemeClr val="tx1"/>
                </a:solidFill>
                <a:latin typeface="Arial" panose="020B0604020202020204" pitchFamily="34" charset="0"/>
                <a:cs typeface="Arial" panose="020B0604020202020204" pitchFamily="34" charset="0"/>
              </a:rPr>
              <a:t>Then discuss why these situations were either good or bad. You might then consider the effect these experiences had on you as consumers and consider the following points:</a:t>
            </a:r>
          </a:p>
          <a:p>
            <a:pPr marL="285750" indent="-285750">
              <a:buFont typeface="Arial" panose="020B0604020202020204" pitchFamily="34" charset="0"/>
              <a:buChar char="•"/>
            </a:pPr>
            <a:r>
              <a:rPr lang="en-US" sz="1660" dirty="0" smtClean="0">
                <a:solidFill>
                  <a:schemeClr val="tx1"/>
                </a:solidFill>
                <a:latin typeface="Arial" panose="020B0604020202020204" pitchFamily="34" charset="0"/>
                <a:cs typeface="Arial" panose="020B0604020202020204" pitchFamily="34" charset="0"/>
              </a:rPr>
              <a:t>Would </a:t>
            </a:r>
            <a:r>
              <a:rPr lang="en-US" sz="1660" dirty="0">
                <a:solidFill>
                  <a:schemeClr val="tx1"/>
                </a:solidFill>
                <a:latin typeface="Arial" panose="020B0604020202020204" pitchFamily="34" charset="0"/>
                <a:cs typeface="Arial" panose="020B0604020202020204" pitchFamily="34" charset="0"/>
              </a:rPr>
              <a:t>you use the organisation again?</a:t>
            </a:r>
          </a:p>
          <a:p>
            <a:pPr marL="285750" indent="-285750">
              <a:buFont typeface="Arial" panose="020B0604020202020204" pitchFamily="34" charset="0"/>
              <a:buChar char="•"/>
            </a:pPr>
            <a:r>
              <a:rPr lang="en-US" sz="1660" dirty="0" smtClean="0">
                <a:solidFill>
                  <a:schemeClr val="tx1"/>
                </a:solidFill>
                <a:latin typeface="Arial" panose="020B0604020202020204" pitchFamily="34" charset="0"/>
                <a:cs typeface="Arial" panose="020B0604020202020204" pitchFamily="34" charset="0"/>
              </a:rPr>
              <a:t>Would </a:t>
            </a:r>
            <a:r>
              <a:rPr lang="en-US" sz="1660" dirty="0">
                <a:solidFill>
                  <a:schemeClr val="tx1"/>
                </a:solidFill>
                <a:latin typeface="Arial" panose="020B0604020202020204" pitchFamily="34" charset="0"/>
                <a:cs typeface="Arial" panose="020B0604020202020204" pitchFamily="34" charset="0"/>
              </a:rPr>
              <a:t>you tell others of your experiences?</a:t>
            </a:r>
          </a:p>
          <a:p>
            <a:pPr marL="285750" indent="-285750">
              <a:buFont typeface="Arial" panose="020B0604020202020204" pitchFamily="34" charset="0"/>
              <a:buChar char="•"/>
            </a:pPr>
            <a:r>
              <a:rPr lang="en-US" sz="1660" dirty="0" smtClean="0">
                <a:solidFill>
                  <a:schemeClr val="tx1"/>
                </a:solidFill>
                <a:latin typeface="Arial" panose="020B0604020202020204" pitchFamily="34" charset="0"/>
                <a:cs typeface="Arial" panose="020B0604020202020204" pitchFamily="34" charset="0"/>
              </a:rPr>
              <a:t>What </a:t>
            </a:r>
            <a:r>
              <a:rPr lang="en-US" sz="1660" dirty="0">
                <a:solidFill>
                  <a:schemeClr val="tx1"/>
                </a:solidFill>
                <a:latin typeface="Arial" panose="020B0604020202020204" pitchFamily="34" charset="0"/>
                <a:cs typeface="Arial" panose="020B0604020202020204" pitchFamily="34" charset="0"/>
              </a:rPr>
              <a:t>sort of customer service would you expect to receive?</a:t>
            </a:r>
          </a:p>
          <a:p>
            <a:r>
              <a:rPr lang="en-US" sz="1660" dirty="0">
                <a:solidFill>
                  <a:schemeClr val="tx1"/>
                </a:solidFill>
                <a:latin typeface="Arial" panose="020B0604020202020204" pitchFamily="34" charset="0"/>
                <a:cs typeface="Arial" panose="020B0604020202020204" pitchFamily="34" charset="0"/>
              </a:rPr>
              <a:t>The group can then be asked to identify some of the </a:t>
            </a:r>
            <a:r>
              <a:rPr lang="en-US" sz="1660" dirty="0" smtClean="0">
                <a:solidFill>
                  <a:schemeClr val="tx1"/>
                </a:solidFill>
                <a:latin typeface="Arial" panose="020B0604020202020204" pitchFamily="34" charset="0"/>
                <a:cs typeface="Arial" panose="020B0604020202020204" pitchFamily="34" charset="0"/>
              </a:rPr>
              <a:t/>
            </a:r>
            <a:br>
              <a:rPr lang="en-US" sz="1660" dirty="0" smtClean="0">
                <a:solidFill>
                  <a:schemeClr val="tx1"/>
                </a:solidFill>
                <a:latin typeface="Arial" panose="020B0604020202020204" pitchFamily="34" charset="0"/>
                <a:cs typeface="Arial" panose="020B0604020202020204" pitchFamily="34" charset="0"/>
              </a:rPr>
            </a:br>
            <a:r>
              <a:rPr lang="en-US" sz="1660" dirty="0" smtClean="0">
                <a:solidFill>
                  <a:schemeClr val="tx1"/>
                </a:solidFill>
                <a:latin typeface="Arial" panose="020B0604020202020204" pitchFamily="34" charset="0"/>
                <a:cs typeface="Arial" panose="020B0604020202020204" pitchFamily="34" charset="0"/>
              </a:rPr>
              <a:t>consequences </a:t>
            </a:r>
            <a:r>
              <a:rPr lang="en-US" sz="1660" dirty="0">
                <a:solidFill>
                  <a:schemeClr val="tx1"/>
                </a:solidFill>
                <a:latin typeface="Arial" panose="020B0604020202020204" pitchFamily="34" charset="0"/>
                <a:cs typeface="Arial" panose="020B0604020202020204" pitchFamily="34" charset="0"/>
              </a:rPr>
              <a:t>of poor customer service, such as:</a:t>
            </a:r>
          </a:p>
          <a:p>
            <a:pPr marL="285750" indent="-285750">
              <a:buFont typeface="Arial" panose="020B0604020202020204" pitchFamily="34" charset="0"/>
              <a:buChar char="•"/>
            </a:pPr>
            <a:r>
              <a:rPr lang="en-US" sz="1660" dirty="0" smtClean="0">
                <a:solidFill>
                  <a:schemeClr val="tx1"/>
                </a:solidFill>
                <a:latin typeface="Arial" panose="020B0604020202020204" pitchFamily="34" charset="0"/>
                <a:cs typeface="Arial" panose="020B0604020202020204" pitchFamily="34" charset="0"/>
              </a:rPr>
              <a:t>customers </a:t>
            </a:r>
            <a:r>
              <a:rPr lang="en-US" sz="1660" dirty="0">
                <a:solidFill>
                  <a:schemeClr val="tx1"/>
                </a:solidFill>
                <a:latin typeface="Arial" panose="020B0604020202020204" pitchFamily="34" charset="0"/>
                <a:cs typeface="Arial" panose="020B0604020202020204" pitchFamily="34" charset="0"/>
              </a:rPr>
              <a:t>not getting the information they need;</a:t>
            </a:r>
          </a:p>
          <a:p>
            <a:pPr marL="285750" indent="-285750">
              <a:buFont typeface="Arial" panose="020B0604020202020204" pitchFamily="34" charset="0"/>
              <a:buChar char="•"/>
            </a:pPr>
            <a:r>
              <a:rPr lang="en-US" sz="1660" dirty="0" smtClean="0">
                <a:solidFill>
                  <a:schemeClr val="tx1"/>
                </a:solidFill>
                <a:latin typeface="Arial" panose="020B0604020202020204" pitchFamily="34" charset="0"/>
                <a:cs typeface="Arial" panose="020B0604020202020204" pitchFamily="34" charset="0"/>
              </a:rPr>
              <a:t>loss </a:t>
            </a:r>
            <a:r>
              <a:rPr lang="en-US" sz="1660" dirty="0">
                <a:solidFill>
                  <a:schemeClr val="tx1"/>
                </a:solidFill>
                <a:latin typeface="Arial" panose="020B0604020202020204" pitchFamily="34" charset="0"/>
                <a:cs typeface="Arial" panose="020B0604020202020204" pitchFamily="34" charset="0"/>
              </a:rPr>
              <a:t>of income to the organisation because of cancellations or customers not returning;</a:t>
            </a:r>
          </a:p>
          <a:p>
            <a:pPr marL="285750" indent="-285750">
              <a:buFont typeface="Arial" panose="020B0604020202020204" pitchFamily="34" charset="0"/>
              <a:buChar char="•"/>
            </a:pPr>
            <a:r>
              <a:rPr lang="en-US" sz="1660" dirty="0" smtClean="0">
                <a:solidFill>
                  <a:schemeClr val="tx1"/>
                </a:solidFill>
                <a:latin typeface="Arial" panose="020B0604020202020204" pitchFamily="34" charset="0"/>
                <a:cs typeface="Arial" panose="020B0604020202020204" pitchFamily="34" charset="0"/>
              </a:rPr>
              <a:t>increased </a:t>
            </a:r>
            <a:r>
              <a:rPr lang="en-US" sz="1660" dirty="0">
                <a:solidFill>
                  <a:schemeClr val="tx1"/>
                </a:solidFill>
                <a:latin typeface="Arial" panose="020B0604020202020204" pitchFamily="34" charset="0"/>
                <a:cs typeface="Arial" panose="020B0604020202020204" pitchFamily="34" charset="0"/>
              </a:rPr>
              <a:t>costs to organisation if they have to attract </a:t>
            </a:r>
            <a:r>
              <a:rPr lang="en-US" sz="1660" dirty="0" smtClean="0">
                <a:solidFill>
                  <a:schemeClr val="tx1"/>
                </a:solidFill>
                <a:latin typeface="Arial" panose="020B0604020202020204" pitchFamily="34" charset="0"/>
                <a:cs typeface="Arial" panose="020B0604020202020204" pitchFamily="34" charset="0"/>
              </a:rPr>
              <a:t/>
            </a:r>
            <a:br>
              <a:rPr lang="en-US" sz="1660" dirty="0" smtClean="0">
                <a:solidFill>
                  <a:schemeClr val="tx1"/>
                </a:solidFill>
                <a:latin typeface="Arial" panose="020B0604020202020204" pitchFamily="34" charset="0"/>
                <a:cs typeface="Arial" panose="020B0604020202020204" pitchFamily="34" charset="0"/>
              </a:rPr>
            </a:br>
            <a:r>
              <a:rPr lang="en-US" sz="1660" dirty="0" smtClean="0">
                <a:solidFill>
                  <a:schemeClr val="tx1"/>
                </a:solidFill>
                <a:latin typeface="Arial" panose="020B0604020202020204" pitchFamily="34" charset="0"/>
                <a:cs typeface="Arial" panose="020B0604020202020204" pitchFamily="34" charset="0"/>
              </a:rPr>
              <a:t>repeat </a:t>
            </a:r>
            <a:r>
              <a:rPr lang="en-US" sz="1660" dirty="0">
                <a:solidFill>
                  <a:schemeClr val="tx1"/>
                </a:solidFill>
                <a:latin typeface="Arial" panose="020B0604020202020204" pitchFamily="34" charset="0"/>
                <a:cs typeface="Arial" panose="020B0604020202020204" pitchFamily="34" charset="0"/>
              </a:rPr>
              <a:t>business or new customers;</a:t>
            </a:r>
          </a:p>
          <a:p>
            <a:pPr marL="285750" indent="-285750">
              <a:buFont typeface="Arial" panose="020B0604020202020204" pitchFamily="34" charset="0"/>
              <a:buChar char="•"/>
            </a:pPr>
            <a:r>
              <a:rPr lang="en-US" sz="1660" dirty="0" smtClean="0">
                <a:solidFill>
                  <a:schemeClr val="tx1"/>
                </a:solidFill>
                <a:latin typeface="Arial" panose="020B0604020202020204" pitchFamily="34" charset="0"/>
                <a:cs typeface="Arial" panose="020B0604020202020204" pitchFamily="34" charset="0"/>
              </a:rPr>
              <a:t>high </a:t>
            </a:r>
            <a:r>
              <a:rPr lang="en-US" sz="1660" dirty="0">
                <a:solidFill>
                  <a:schemeClr val="tx1"/>
                </a:solidFill>
                <a:latin typeface="Arial" panose="020B0604020202020204" pitchFamily="34" charset="0"/>
                <a:cs typeface="Arial" panose="020B0604020202020204" pitchFamily="34" charset="0"/>
              </a:rPr>
              <a:t>staff turnover because employees do not feel valued;</a:t>
            </a:r>
          </a:p>
          <a:p>
            <a:pPr marL="285750" indent="-285750">
              <a:buFont typeface="Arial" panose="020B0604020202020204" pitchFamily="34" charset="0"/>
              <a:buChar char="•"/>
            </a:pPr>
            <a:r>
              <a:rPr lang="en-US" sz="1660" dirty="0" smtClean="0">
                <a:solidFill>
                  <a:schemeClr val="tx1"/>
                </a:solidFill>
                <a:latin typeface="Arial" panose="020B0604020202020204" pitchFamily="34" charset="0"/>
                <a:cs typeface="Arial" panose="020B0604020202020204" pitchFamily="34" charset="0"/>
              </a:rPr>
              <a:t>inefficient </a:t>
            </a:r>
            <a:r>
              <a:rPr lang="en-US" sz="1660" dirty="0">
                <a:solidFill>
                  <a:schemeClr val="tx1"/>
                </a:solidFill>
                <a:latin typeface="Arial" panose="020B0604020202020204" pitchFamily="34" charset="0"/>
                <a:cs typeface="Arial" panose="020B0604020202020204" pitchFamily="34" charset="0"/>
              </a:rPr>
              <a:t>and unhappy workforce;</a:t>
            </a:r>
          </a:p>
          <a:p>
            <a:pPr marL="285750" indent="-285750">
              <a:buFont typeface="Arial" panose="020B0604020202020204" pitchFamily="34" charset="0"/>
              <a:buChar char="•"/>
            </a:pPr>
            <a:r>
              <a:rPr lang="en-US" sz="1660" dirty="0" smtClean="0">
                <a:solidFill>
                  <a:schemeClr val="tx1"/>
                </a:solidFill>
                <a:latin typeface="Arial" panose="020B0604020202020204" pitchFamily="34" charset="0"/>
                <a:cs typeface="Arial" panose="020B0604020202020204" pitchFamily="34" charset="0"/>
              </a:rPr>
              <a:t>not </a:t>
            </a:r>
            <a:r>
              <a:rPr lang="en-US" sz="1660" dirty="0">
                <a:solidFill>
                  <a:schemeClr val="tx1"/>
                </a:solidFill>
                <a:latin typeface="Arial" panose="020B0604020202020204" pitchFamily="34" charset="0"/>
                <a:cs typeface="Arial" panose="020B0604020202020204" pitchFamily="34" charset="0"/>
              </a:rPr>
              <a:t>meeting customer needs or expectations, therefore </a:t>
            </a:r>
            <a:r>
              <a:rPr lang="en-US" sz="1660" dirty="0" smtClean="0">
                <a:solidFill>
                  <a:schemeClr val="tx1"/>
                </a:solidFill>
                <a:latin typeface="Arial" panose="020B0604020202020204" pitchFamily="34" charset="0"/>
                <a:cs typeface="Arial" panose="020B0604020202020204" pitchFamily="34" charset="0"/>
              </a:rPr>
              <a:t/>
            </a:r>
            <a:br>
              <a:rPr lang="en-US" sz="1660" dirty="0" smtClean="0">
                <a:solidFill>
                  <a:schemeClr val="tx1"/>
                </a:solidFill>
                <a:latin typeface="Arial" panose="020B0604020202020204" pitchFamily="34" charset="0"/>
                <a:cs typeface="Arial" panose="020B0604020202020204" pitchFamily="34" charset="0"/>
              </a:rPr>
            </a:br>
            <a:r>
              <a:rPr lang="en-US" sz="1660" dirty="0" smtClean="0">
                <a:solidFill>
                  <a:schemeClr val="tx1"/>
                </a:solidFill>
                <a:latin typeface="Arial" panose="020B0604020202020204" pitchFamily="34" charset="0"/>
                <a:cs typeface="Arial" panose="020B0604020202020204" pitchFamily="34" charset="0"/>
              </a:rPr>
              <a:t>fewer </a:t>
            </a:r>
            <a:r>
              <a:rPr lang="en-US" sz="1660" dirty="0">
                <a:solidFill>
                  <a:schemeClr val="tx1"/>
                </a:solidFill>
                <a:latin typeface="Arial" panose="020B0604020202020204" pitchFamily="34" charset="0"/>
                <a:cs typeface="Arial" panose="020B0604020202020204" pitchFamily="34" charset="0"/>
              </a:rPr>
              <a:t>customers visiting the organisation;</a:t>
            </a:r>
          </a:p>
          <a:p>
            <a:pPr marL="285750" indent="-285750">
              <a:buFont typeface="Arial" panose="020B0604020202020204" pitchFamily="34" charset="0"/>
              <a:buChar char="•"/>
            </a:pPr>
            <a:r>
              <a:rPr lang="en-US" sz="1660" dirty="0" smtClean="0">
                <a:solidFill>
                  <a:schemeClr val="tx1"/>
                </a:solidFill>
                <a:latin typeface="Arial" panose="020B0604020202020204" pitchFamily="34" charset="0"/>
                <a:cs typeface="Arial" panose="020B0604020202020204" pitchFamily="34" charset="0"/>
              </a:rPr>
              <a:t>lack </a:t>
            </a:r>
            <a:r>
              <a:rPr lang="en-US" sz="1660" dirty="0">
                <a:solidFill>
                  <a:schemeClr val="tx1"/>
                </a:solidFill>
                <a:latin typeface="Arial" panose="020B0604020202020204" pitchFamily="34" charset="0"/>
                <a:cs typeface="Arial" panose="020B0604020202020204" pitchFamily="34" charset="0"/>
              </a:rPr>
              <a:t>of customer loyalty - no incentives to return, or products stale, as </a:t>
            </a:r>
            <a:r>
              <a:rPr lang="en-US" sz="1660" dirty="0" smtClean="0">
                <a:solidFill>
                  <a:schemeClr val="tx1"/>
                </a:solidFill>
                <a:latin typeface="Arial" panose="020B0604020202020204" pitchFamily="34" charset="0"/>
                <a:cs typeface="Arial" panose="020B0604020202020204" pitchFamily="34" charset="0"/>
              </a:rPr>
              <a:t/>
            </a:r>
            <a:br>
              <a:rPr lang="en-US" sz="1660" dirty="0" smtClean="0">
                <a:solidFill>
                  <a:schemeClr val="tx1"/>
                </a:solidFill>
                <a:latin typeface="Arial" panose="020B0604020202020204" pitchFamily="34" charset="0"/>
                <a:cs typeface="Arial" panose="020B0604020202020204" pitchFamily="34" charset="0"/>
              </a:rPr>
            </a:br>
            <a:r>
              <a:rPr lang="en-US" sz="1660" dirty="0" smtClean="0">
                <a:solidFill>
                  <a:schemeClr val="tx1"/>
                </a:solidFill>
                <a:latin typeface="Arial" panose="020B0604020202020204" pitchFamily="34" charset="0"/>
                <a:cs typeface="Arial" panose="020B0604020202020204" pitchFamily="34" charset="0"/>
              </a:rPr>
              <a:t>well </a:t>
            </a:r>
            <a:r>
              <a:rPr lang="en-US" sz="1660" dirty="0">
                <a:solidFill>
                  <a:schemeClr val="tx1"/>
                </a:solidFill>
                <a:latin typeface="Arial" panose="020B0604020202020204" pitchFamily="34" charset="0"/>
                <a:cs typeface="Arial" panose="020B0604020202020204" pitchFamily="34" charset="0"/>
              </a:rPr>
              <a:t>as changing trends </a:t>
            </a:r>
            <a:r>
              <a:rPr lang="en-US" sz="1660" dirty="0" smtClean="0">
                <a:solidFill>
                  <a:schemeClr val="tx1"/>
                </a:solidFill>
                <a:latin typeface="Arial" panose="020B0604020202020204" pitchFamily="34" charset="0"/>
                <a:cs typeface="Arial" panose="020B0604020202020204" pitchFamily="34" charset="0"/>
              </a:rPr>
              <a:t>and organisation </a:t>
            </a:r>
            <a:r>
              <a:rPr lang="en-US" sz="1660" dirty="0">
                <a:solidFill>
                  <a:schemeClr val="tx1"/>
                </a:solidFill>
                <a:latin typeface="Arial" panose="020B0604020202020204" pitchFamily="34" charset="0"/>
                <a:cs typeface="Arial" panose="020B0604020202020204" pitchFamily="34" charset="0"/>
              </a:rPr>
              <a:t>not keeping up to date with these;</a:t>
            </a:r>
          </a:p>
          <a:p>
            <a:pPr marL="285750" indent="-285750">
              <a:buFont typeface="Arial" panose="020B0604020202020204" pitchFamily="34" charset="0"/>
              <a:buChar char="•"/>
            </a:pPr>
            <a:r>
              <a:rPr lang="en-US" sz="1660" dirty="0" smtClean="0">
                <a:solidFill>
                  <a:schemeClr val="tx1"/>
                </a:solidFill>
                <a:latin typeface="Arial" panose="020B0604020202020204" pitchFamily="34" charset="0"/>
                <a:cs typeface="Arial" panose="020B0604020202020204" pitchFamily="34" charset="0"/>
              </a:rPr>
              <a:t>poor </a:t>
            </a:r>
            <a:r>
              <a:rPr lang="en-US" sz="1660" dirty="0">
                <a:solidFill>
                  <a:schemeClr val="tx1"/>
                </a:solidFill>
                <a:latin typeface="Arial" panose="020B0604020202020204" pitchFamily="34" charset="0"/>
                <a:cs typeface="Arial" panose="020B0604020202020204" pitchFamily="34" charset="0"/>
              </a:rPr>
              <a:t>public image - effect of negative publicity on organisation.</a:t>
            </a:r>
          </a:p>
        </p:txBody>
      </p:sp>
      <p:sp>
        <p:nvSpPr>
          <p:cNvPr id="10" name="Oval 9"/>
          <p:cNvSpPr/>
          <p:nvPr/>
        </p:nvSpPr>
        <p:spPr>
          <a:xfrm rot="2089674">
            <a:off x="8637216" y="1031750"/>
            <a:ext cx="454263" cy="454263"/>
          </a:xfrm>
          <a:prstGeom prst="ellipse">
            <a:avLst/>
          </a:prstGeom>
          <a:solidFill>
            <a:srgbClr val="DBEEF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A</a:t>
            </a:r>
            <a:endParaRPr lang="en-US" b="1" dirty="0">
              <a:solidFill>
                <a:srgbClr val="C00000"/>
              </a:solidFill>
              <a:latin typeface="Arial" panose="020B0604020202020204" pitchFamily="34" charset="0"/>
              <a:cs typeface="Arial" panose="020B0604020202020204" pitchFamily="34" charset="0"/>
            </a:endParaRPr>
          </a:p>
        </p:txBody>
      </p:sp>
      <p:pic>
        <p:nvPicPr>
          <p:cNvPr id="11" name="Picture 10" descr="Image result for vector paper cli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664711">
            <a:off x="8161209" y="5566730"/>
            <a:ext cx="1008043" cy="75771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age result for bad customer servic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0232" y="4293096"/>
            <a:ext cx="2160240" cy="145067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good customer servic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300192" y="2519538"/>
            <a:ext cx="2520280" cy="10551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6206055"/>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074448"/>
            <a:ext cx="8727370" cy="5755422"/>
          </a:xfrm>
          <a:prstGeom prst="rect">
            <a:avLst/>
          </a:prstGeom>
        </p:spPr>
        <p:txBody>
          <a:bodyPr wrap="square">
            <a:spAutoFit/>
          </a:bodyPr>
          <a:lstStyle/>
          <a:p>
            <a:pPr>
              <a:buClr>
                <a:srgbClr val="0070C0"/>
              </a:buClr>
            </a:pPr>
            <a:r>
              <a:rPr lang="en-US" sz="2300" b="1" dirty="0" smtClean="0">
                <a:solidFill>
                  <a:srgbClr val="C00000"/>
                </a:solidFill>
              </a:rPr>
              <a:t>Dealing With Customers</a:t>
            </a:r>
            <a:endParaRPr lang="en-US" sz="2300" b="1" dirty="0">
              <a:solidFill>
                <a:srgbClr val="C00000"/>
              </a:solidFill>
            </a:endParaRPr>
          </a:p>
          <a:p>
            <a:pPr marL="401638" indent="-401638">
              <a:buClr>
                <a:srgbClr val="0070C0"/>
              </a:buClr>
              <a:buSzPct val="80000"/>
              <a:buFont typeface="Arial" panose="020B0604020202020204" pitchFamily="34" charset="0"/>
              <a:buChar char="►"/>
            </a:pPr>
            <a:r>
              <a:rPr lang="en-US" sz="2300" dirty="0"/>
              <a:t>The term customer service is used to embrace all elements of customer- organisation contact. It includes the concept of customer care or caring for customers that is, all the related aspects in looking after customers when they interact with the organisation. Customer service includes all direct and indirect contact with the customer. There are many different situations in which customer service is provided, example:</a:t>
            </a:r>
          </a:p>
          <a:p>
            <a:pPr marL="804863" indent="-401638">
              <a:buClr>
                <a:srgbClr val="0070C0"/>
              </a:buClr>
              <a:buSzPct val="80000"/>
              <a:buFont typeface="Wingdings" panose="05000000000000000000" pitchFamily="2" charset="2"/>
              <a:buChar char="§"/>
            </a:pPr>
            <a:r>
              <a:rPr lang="en-US" sz="2300" dirty="0"/>
              <a:t>receiving and passing on messages,</a:t>
            </a:r>
          </a:p>
          <a:p>
            <a:pPr marL="804863" indent="-401638">
              <a:buClr>
                <a:srgbClr val="0070C0"/>
              </a:buClr>
              <a:buSzPct val="80000"/>
              <a:buFont typeface="Wingdings" panose="05000000000000000000" pitchFamily="2" charset="2"/>
              <a:buChar char="§"/>
            </a:pPr>
            <a:r>
              <a:rPr lang="en-US" sz="2300" dirty="0" smtClean="0"/>
              <a:t>dealing </a:t>
            </a:r>
            <a:r>
              <a:rPr lang="en-US" sz="2300" dirty="0"/>
              <a:t>with dissatisfied customers,</a:t>
            </a:r>
          </a:p>
          <a:p>
            <a:pPr marL="804863" indent="-401638">
              <a:buClr>
                <a:srgbClr val="0070C0"/>
              </a:buClr>
              <a:buSzPct val="80000"/>
              <a:buFont typeface="Wingdings" panose="05000000000000000000" pitchFamily="2" charset="2"/>
              <a:buChar char="§"/>
            </a:pPr>
            <a:r>
              <a:rPr lang="en-US" sz="2300" dirty="0"/>
              <a:t>offering extra services.</a:t>
            </a:r>
          </a:p>
          <a:p>
            <a:pPr marL="804863" indent="-401638">
              <a:buClr>
                <a:srgbClr val="0070C0"/>
              </a:buClr>
              <a:buSzPct val="80000"/>
              <a:buFont typeface="Wingdings" panose="05000000000000000000" pitchFamily="2" charset="2"/>
              <a:buChar char="§"/>
            </a:pPr>
            <a:r>
              <a:rPr lang="en-US" sz="2300" dirty="0"/>
              <a:t>dealing with problems,</a:t>
            </a:r>
          </a:p>
          <a:p>
            <a:pPr marL="804863" indent="-401638">
              <a:buClr>
                <a:srgbClr val="0070C0"/>
              </a:buClr>
              <a:buSzPct val="80000"/>
              <a:buFont typeface="Wingdings" panose="05000000000000000000" pitchFamily="2" charset="2"/>
              <a:buChar char="§"/>
            </a:pPr>
            <a:r>
              <a:rPr lang="en-US" sz="2300" dirty="0"/>
              <a:t>providing information,</a:t>
            </a:r>
          </a:p>
          <a:p>
            <a:pPr marL="804863" indent="-401638">
              <a:buClr>
                <a:srgbClr val="0070C0"/>
              </a:buClr>
              <a:buSzPct val="80000"/>
              <a:buFont typeface="Wingdings" panose="05000000000000000000" pitchFamily="2" charset="2"/>
              <a:buChar char="§"/>
            </a:pPr>
            <a:r>
              <a:rPr lang="en-US" sz="2300" dirty="0" smtClean="0"/>
              <a:t>providing </a:t>
            </a:r>
            <a:r>
              <a:rPr lang="en-US" sz="2300" dirty="0"/>
              <a:t>assistance,</a:t>
            </a:r>
          </a:p>
          <a:p>
            <a:pPr marL="804863" indent="-401638">
              <a:buClr>
                <a:srgbClr val="0070C0"/>
              </a:buClr>
              <a:buSzPct val="80000"/>
              <a:buFont typeface="Wingdings" panose="05000000000000000000" pitchFamily="2" charset="2"/>
              <a:buChar char="§"/>
            </a:pPr>
            <a:r>
              <a:rPr lang="en-US" sz="2300" dirty="0"/>
              <a:t>keeping records,</a:t>
            </a:r>
          </a:p>
          <a:p>
            <a:pPr marL="804863" indent="-401638">
              <a:buClr>
                <a:srgbClr val="0070C0"/>
              </a:buClr>
              <a:buSzPct val="80000"/>
              <a:buFont typeface="Wingdings" panose="05000000000000000000" pitchFamily="2" charset="2"/>
              <a:buChar char="§"/>
            </a:pPr>
            <a:r>
              <a:rPr lang="en-US" sz="2300" dirty="0" smtClean="0"/>
              <a:t>giving </a:t>
            </a:r>
            <a:r>
              <a:rPr lang="en-US" sz="2300" dirty="0"/>
              <a:t>advice</a:t>
            </a:r>
            <a:r>
              <a:rPr lang="en-US" sz="2300" dirty="0" smtClean="0"/>
              <a:t>,</a:t>
            </a:r>
            <a:endParaRPr lang="en-US" sz="2300" dirty="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98</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4000" dirty="0" smtClean="0"/>
              <a:t>3.1 </a:t>
            </a:r>
            <a:r>
              <a:rPr lang="en-GB" sz="4000" dirty="0" smtClean="0"/>
              <a:t>– </a:t>
            </a:r>
            <a:r>
              <a:rPr lang="en-US" sz="4000" dirty="0" smtClean="0"/>
              <a:t> Dealing With </a:t>
            </a:r>
            <a:r>
              <a:rPr lang="en-US" dirty="0" smtClean="0"/>
              <a:t>Customers</a:t>
            </a:r>
            <a:endParaRPr lang="en-GB" sz="4000" b="1" dirty="0" smtClean="0"/>
          </a:p>
        </p:txBody>
      </p:sp>
      <p:pic>
        <p:nvPicPr>
          <p:cNvPr id="1026" name="Picture 2" descr="Image result for customer car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675" r="6941"/>
          <a:stretch/>
        </p:blipFill>
        <p:spPr bwMode="auto">
          <a:xfrm>
            <a:off x="5292080" y="4631224"/>
            <a:ext cx="3600400" cy="2038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2156003"/>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99</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4000" dirty="0" smtClean="0"/>
              <a:t>3.1 </a:t>
            </a:r>
            <a:r>
              <a:rPr lang="en-GB" sz="4000" dirty="0" smtClean="0"/>
              <a:t>– </a:t>
            </a:r>
            <a:r>
              <a:rPr lang="en-US" sz="4000" dirty="0" smtClean="0"/>
              <a:t> Dealing With </a:t>
            </a:r>
            <a:r>
              <a:rPr lang="en-US" dirty="0" smtClean="0"/>
              <a:t>Customers</a:t>
            </a:r>
            <a:endParaRPr lang="en-GB" sz="4000" b="1" dirty="0" smtClean="0"/>
          </a:p>
        </p:txBody>
      </p:sp>
      <p:sp>
        <p:nvSpPr>
          <p:cNvPr id="2" name="Oval 1"/>
          <p:cNvSpPr/>
          <p:nvPr/>
        </p:nvSpPr>
        <p:spPr>
          <a:xfrm>
            <a:off x="2843808" y="1124744"/>
            <a:ext cx="3384376" cy="3384376"/>
          </a:xfrm>
          <a:prstGeom prst="ellipse">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475656" y="3140968"/>
            <a:ext cx="3384376" cy="3384376"/>
          </a:xfrm>
          <a:prstGeom prst="ellipse">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4283968" y="3140968"/>
            <a:ext cx="3384376" cy="3384376"/>
          </a:xfrm>
          <a:prstGeom prst="ellipse">
            <a:avLst/>
          </a:pr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718785" y="1478115"/>
            <a:ext cx="1733360" cy="400110"/>
          </a:xfrm>
          <a:prstGeom prst="rect">
            <a:avLst/>
          </a:prstGeom>
          <a:solidFill>
            <a:schemeClr val="accent1">
              <a:lumMod val="60000"/>
              <a:lumOff val="40000"/>
            </a:schemeClr>
          </a:solidFill>
          <a:ln w="38100">
            <a:solidFill>
              <a:schemeClr val="accent4">
                <a:lumMod val="75000"/>
              </a:schemeClr>
            </a:solidFill>
          </a:ln>
          <a:effectLst>
            <a:outerShdw blurRad="50800" dist="38100" dir="2700000" algn="tl" rotWithShape="0">
              <a:prstClr val="black">
                <a:alpha val="40000"/>
              </a:prstClr>
            </a:outerShdw>
          </a:effectLst>
        </p:spPr>
        <p:txBody>
          <a:bodyPr wrap="none" rtlCol="0">
            <a:spAutoFit/>
          </a:bodyPr>
          <a:lstStyle/>
          <a:p>
            <a:r>
              <a:rPr lang="en-US" sz="2000" b="1" dirty="0" smtClean="0"/>
              <a:t>Service Task</a:t>
            </a:r>
            <a:endParaRPr lang="en-US" sz="2000" b="1" dirty="0"/>
          </a:p>
        </p:txBody>
      </p:sp>
      <p:sp>
        <p:nvSpPr>
          <p:cNvPr id="10" name="TextBox 9"/>
          <p:cNvSpPr txBox="1"/>
          <p:nvPr/>
        </p:nvSpPr>
        <p:spPr>
          <a:xfrm>
            <a:off x="2159732" y="5448697"/>
            <a:ext cx="2016224" cy="646331"/>
          </a:xfrm>
          <a:prstGeom prst="rect">
            <a:avLst/>
          </a:prstGeom>
          <a:solidFill>
            <a:schemeClr val="accent1">
              <a:lumMod val="60000"/>
              <a:lumOff val="40000"/>
            </a:schemeClr>
          </a:solidFill>
          <a:ln w="38100">
            <a:solidFill>
              <a:schemeClr val="accent4">
                <a:lumMod val="75000"/>
              </a:schemeClr>
            </a:solidFill>
          </a:ln>
          <a:effectLst>
            <a:outerShdw blurRad="50800" dist="38100" dir="2700000" algn="tl" rotWithShape="0">
              <a:prstClr val="black">
                <a:alpha val="40000"/>
              </a:prstClr>
            </a:outerShdw>
          </a:effectLst>
        </p:spPr>
        <p:txBody>
          <a:bodyPr wrap="square" rtlCol="0">
            <a:spAutoFit/>
          </a:bodyPr>
          <a:lstStyle/>
          <a:p>
            <a:pPr algn="ctr"/>
            <a:r>
              <a:rPr lang="en-US" b="1" dirty="0" smtClean="0"/>
              <a:t>Service Delivery Standards</a:t>
            </a:r>
            <a:endParaRPr lang="en-US" b="1" dirty="0"/>
          </a:p>
        </p:txBody>
      </p:sp>
      <p:sp>
        <p:nvSpPr>
          <p:cNvPr id="11" name="TextBox 10"/>
          <p:cNvSpPr txBox="1"/>
          <p:nvPr/>
        </p:nvSpPr>
        <p:spPr>
          <a:xfrm>
            <a:off x="5613248" y="5448697"/>
            <a:ext cx="1301880" cy="707886"/>
          </a:xfrm>
          <a:prstGeom prst="rect">
            <a:avLst/>
          </a:prstGeom>
          <a:solidFill>
            <a:schemeClr val="accent1">
              <a:lumMod val="60000"/>
              <a:lumOff val="40000"/>
            </a:schemeClr>
          </a:solidFill>
          <a:ln w="38100">
            <a:solidFill>
              <a:schemeClr val="accent4">
                <a:lumMod val="75000"/>
              </a:schemeClr>
            </a:solidFill>
          </a:ln>
          <a:effectLst>
            <a:outerShdw blurRad="50800" dist="38100" dir="2700000" algn="tl" rotWithShape="0">
              <a:prstClr val="black">
                <a:alpha val="40000"/>
              </a:prstClr>
            </a:outerShdw>
          </a:effectLst>
        </p:spPr>
        <p:txBody>
          <a:bodyPr wrap="square" rtlCol="0">
            <a:spAutoFit/>
          </a:bodyPr>
          <a:lstStyle/>
          <a:p>
            <a:pPr algn="ctr"/>
            <a:r>
              <a:rPr lang="en-US" sz="2000" b="1" dirty="0" smtClean="0"/>
              <a:t>Service Standard</a:t>
            </a:r>
            <a:endParaRPr lang="en-US" sz="2000" b="1" dirty="0"/>
          </a:p>
        </p:txBody>
      </p:sp>
      <p:sp>
        <p:nvSpPr>
          <p:cNvPr id="13" name="TextBox 12"/>
          <p:cNvSpPr txBox="1"/>
          <p:nvPr/>
        </p:nvSpPr>
        <p:spPr>
          <a:xfrm>
            <a:off x="3871911" y="3755497"/>
            <a:ext cx="1575658" cy="707886"/>
          </a:xfrm>
          <a:prstGeom prst="rect">
            <a:avLst/>
          </a:prstGeom>
          <a:solidFill>
            <a:schemeClr val="accent6">
              <a:lumMod val="60000"/>
              <a:lumOff val="40000"/>
            </a:schemeClr>
          </a:solidFill>
          <a:ln w="38100">
            <a:solidFill>
              <a:schemeClr val="accent4">
                <a:lumMod val="75000"/>
              </a:schemeClr>
            </a:solidFill>
          </a:ln>
          <a:effectLst>
            <a:outerShdw blurRad="50800" dist="38100" dir="2700000" algn="tl" rotWithShape="0">
              <a:prstClr val="black">
                <a:alpha val="40000"/>
              </a:prstClr>
            </a:outerShdw>
          </a:effectLst>
        </p:spPr>
        <p:txBody>
          <a:bodyPr wrap="square" rtlCol="0">
            <a:spAutoFit/>
          </a:bodyPr>
          <a:lstStyle/>
          <a:p>
            <a:pPr algn="ctr"/>
            <a:r>
              <a:rPr lang="en-US" sz="2000" b="1" dirty="0" smtClean="0"/>
              <a:t>Service Encounter</a:t>
            </a:r>
            <a:endParaRPr lang="en-US" sz="2000" b="1" dirty="0"/>
          </a:p>
        </p:txBody>
      </p:sp>
      <p:sp>
        <p:nvSpPr>
          <p:cNvPr id="14" name="TextBox 13"/>
          <p:cNvSpPr txBox="1"/>
          <p:nvPr/>
        </p:nvSpPr>
        <p:spPr>
          <a:xfrm>
            <a:off x="1866475" y="3140968"/>
            <a:ext cx="1575658" cy="400110"/>
          </a:xfrm>
          <a:prstGeom prst="rect">
            <a:avLst/>
          </a:prstGeom>
          <a:solidFill>
            <a:srgbClr val="92D050"/>
          </a:solidFill>
          <a:ln w="38100">
            <a:solidFill>
              <a:schemeClr val="accent4">
                <a:lumMod val="75000"/>
              </a:schemeClr>
            </a:solidFill>
          </a:ln>
          <a:effectLst>
            <a:outerShdw blurRad="50800" dist="38100" dir="2700000" algn="tl" rotWithShape="0">
              <a:prstClr val="black">
                <a:alpha val="40000"/>
              </a:prstClr>
            </a:outerShdw>
          </a:effectLst>
        </p:spPr>
        <p:txBody>
          <a:bodyPr wrap="square" rtlCol="0">
            <a:spAutoFit/>
          </a:bodyPr>
          <a:lstStyle/>
          <a:p>
            <a:pPr algn="ctr"/>
            <a:r>
              <a:rPr lang="en-US" sz="2000" b="1" dirty="0" smtClean="0"/>
              <a:t>Feedback</a:t>
            </a:r>
            <a:endParaRPr lang="en-US" sz="2000" b="1" dirty="0"/>
          </a:p>
        </p:txBody>
      </p:sp>
      <p:sp>
        <p:nvSpPr>
          <p:cNvPr id="15" name="TextBox 14"/>
          <p:cNvSpPr txBox="1"/>
          <p:nvPr/>
        </p:nvSpPr>
        <p:spPr>
          <a:xfrm>
            <a:off x="5560107" y="3142874"/>
            <a:ext cx="1575658" cy="400110"/>
          </a:xfrm>
          <a:prstGeom prst="rect">
            <a:avLst/>
          </a:prstGeom>
          <a:solidFill>
            <a:srgbClr val="92D050"/>
          </a:solidFill>
          <a:ln w="38100">
            <a:solidFill>
              <a:schemeClr val="accent4">
                <a:lumMod val="75000"/>
              </a:schemeClr>
            </a:solidFill>
          </a:ln>
          <a:effectLst>
            <a:outerShdw blurRad="50800" dist="38100" dir="2700000" algn="tl" rotWithShape="0">
              <a:prstClr val="black">
                <a:alpha val="40000"/>
              </a:prstClr>
            </a:outerShdw>
          </a:effectLst>
        </p:spPr>
        <p:txBody>
          <a:bodyPr wrap="square" rtlCol="0">
            <a:spAutoFit/>
          </a:bodyPr>
          <a:lstStyle/>
          <a:p>
            <a:pPr algn="ctr"/>
            <a:r>
              <a:rPr lang="en-US" sz="2000" b="1" dirty="0" smtClean="0"/>
              <a:t>Translation</a:t>
            </a:r>
            <a:endParaRPr lang="en-US" sz="2000" b="1" dirty="0"/>
          </a:p>
        </p:txBody>
      </p:sp>
      <p:sp>
        <p:nvSpPr>
          <p:cNvPr id="17" name="TextBox 16"/>
          <p:cNvSpPr txBox="1"/>
          <p:nvPr/>
        </p:nvSpPr>
        <p:spPr>
          <a:xfrm>
            <a:off x="3968450" y="6170947"/>
            <a:ext cx="1575658" cy="400110"/>
          </a:xfrm>
          <a:prstGeom prst="rect">
            <a:avLst/>
          </a:prstGeom>
          <a:solidFill>
            <a:srgbClr val="92D050"/>
          </a:solidFill>
          <a:ln w="38100">
            <a:solidFill>
              <a:schemeClr val="accent4">
                <a:lumMod val="75000"/>
              </a:schemeClr>
            </a:solidFill>
          </a:ln>
          <a:effectLst>
            <a:outerShdw blurRad="50800" dist="38100" dir="2700000" algn="tl" rotWithShape="0">
              <a:prstClr val="black">
                <a:alpha val="40000"/>
              </a:prstClr>
            </a:outerShdw>
          </a:effectLst>
        </p:spPr>
        <p:txBody>
          <a:bodyPr wrap="square" rtlCol="0">
            <a:spAutoFit/>
          </a:bodyPr>
          <a:lstStyle/>
          <a:p>
            <a:pPr algn="ctr"/>
            <a:r>
              <a:rPr lang="en-US" sz="2000" b="1" dirty="0" smtClean="0"/>
              <a:t>Translation</a:t>
            </a:r>
            <a:endParaRPr lang="en-US" sz="2000" b="1" dirty="0"/>
          </a:p>
        </p:txBody>
      </p:sp>
      <p:sp>
        <p:nvSpPr>
          <p:cNvPr id="18" name="TextBox 17"/>
          <p:cNvSpPr txBox="1"/>
          <p:nvPr/>
        </p:nvSpPr>
        <p:spPr>
          <a:xfrm>
            <a:off x="1642869" y="4365104"/>
            <a:ext cx="1984479" cy="830997"/>
          </a:xfrm>
          <a:prstGeom prst="rect">
            <a:avLst/>
          </a:prstGeom>
          <a:noFill/>
          <a:ln w="38100">
            <a:noFill/>
          </a:ln>
          <a:effectLst>
            <a:outerShdw blurRad="50800" dist="38100" dir="2700000" algn="tl" rotWithShape="0">
              <a:prstClr val="black">
                <a:alpha val="40000"/>
              </a:prstClr>
            </a:outerShdw>
          </a:effectLst>
        </p:spPr>
        <p:txBody>
          <a:bodyPr wrap="square" rtlCol="0">
            <a:spAutoFit/>
          </a:bodyPr>
          <a:lstStyle/>
          <a:p>
            <a:pPr algn="ctr"/>
            <a:r>
              <a:rPr lang="en-US" sz="1600" dirty="0" smtClean="0"/>
              <a:t>The service delivery system for the task at hand</a:t>
            </a:r>
            <a:endParaRPr lang="en-US" sz="1600" dirty="0"/>
          </a:p>
        </p:txBody>
      </p:sp>
      <p:sp>
        <p:nvSpPr>
          <p:cNvPr id="19" name="TextBox 18"/>
          <p:cNvSpPr txBox="1"/>
          <p:nvPr/>
        </p:nvSpPr>
        <p:spPr>
          <a:xfrm>
            <a:off x="4932040" y="4517504"/>
            <a:ext cx="2572297" cy="830997"/>
          </a:xfrm>
          <a:prstGeom prst="rect">
            <a:avLst/>
          </a:prstGeom>
          <a:noFill/>
          <a:ln w="38100">
            <a:noFill/>
          </a:ln>
          <a:effectLst>
            <a:outerShdw blurRad="50800" dist="38100" dir="2700000" algn="tl" rotWithShape="0">
              <a:prstClr val="black">
                <a:alpha val="40000"/>
              </a:prstClr>
            </a:outerShdw>
          </a:effectLst>
        </p:spPr>
        <p:txBody>
          <a:bodyPr wrap="square" rtlCol="0">
            <a:spAutoFit/>
          </a:bodyPr>
          <a:lstStyle/>
          <a:p>
            <a:pPr algn="ctr"/>
            <a:r>
              <a:rPr lang="en-US" sz="1600" dirty="0" smtClean="0"/>
              <a:t>The service standards expected, both by the customer and the provider</a:t>
            </a:r>
            <a:endParaRPr lang="en-US" sz="1600" dirty="0"/>
          </a:p>
        </p:txBody>
      </p:sp>
      <p:sp>
        <p:nvSpPr>
          <p:cNvPr id="20" name="TextBox 19"/>
          <p:cNvSpPr txBox="1"/>
          <p:nvPr/>
        </p:nvSpPr>
        <p:spPr>
          <a:xfrm>
            <a:off x="3203848" y="1988840"/>
            <a:ext cx="2632551" cy="830997"/>
          </a:xfrm>
          <a:prstGeom prst="rect">
            <a:avLst/>
          </a:prstGeom>
          <a:noFill/>
          <a:ln w="38100">
            <a:noFill/>
          </a:ln>
          <a:effectLst>
            <a:outerShdw blurRad="50800" dist="38100" dir="2700000" algn="tl" rotWithShape="0">
              <a:prstClr val="black">
                <a:alpha val="40000"/>
              </a:prstClr>
            </a:outerShdw>
          </a:effectLst>
        </p:spPr>
        <p:txBody>
          <a:bodyPr wrap="square" rtlCol="0">
            <a:spAutoFit/>
          </a:bodyPr>
          <a:lstStyle/>
          <a:p>
            <a:pPr algn="ctr"/>
            <a:r>
              <a:rPr lang="en-US" sz="1600" dirty="0" smtClean="0"/>
              <a:t>The nature of the service task being performed and what it involves</a:t>
            </a:r>
            <a:endParaRPr lang="en-US" sz="1600" dirty="0"/>
          </a:p>
        </p:txBody>
      </p:sp>
      <p:cxnSp>
        <p:nvCxnSpPr>
          <p:cNvPr id="9" name="Straight Arrow Connector 8"/>
          <p:cNvCxnSpPr/>
          <p:nvPr/>
        </p:nvCxnSpPr>
        <p:spPr>
          <a:xfrm>
            <a:off x="4932040" y="2819837"/>
            <a:ext cx="1128931" cy="1643546"/>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flipV="1">
            <a:off x="4469183" y="4869160"/>
            <a:ext cx="598325" cy="1"/>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3035427" y="3632540"/>
            <a:ext cx="649978" cy="719429"/>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165110" y="1979540"/>
            <a:ext cx="2454126" cy="769441"/>
          </a:xfrm>
          <a:prstGeom prst="rect">
            <a:avLst/>
          </a:prstGeom>
        </p:spPr>
        <p:txBody>
          <a:bodyPr wrap="square">
            <a:spAutoFit/>
          </a:bodyPr>
          <a:lstStyle/>
          <a:p>
            <a:pPr indent="400050">
              <a:buClr>
                <a:srgbClr val="C00000"/>
              </a:buClr>
              <a:buSzPct val="80000"/>
              <a:buFont typeface="Arial" panose="020B0604020202020204" pitchFamily="34" charset="0"/>
              <a:buChar char="►"/>
            </a:pPr>
            <a:r>
              <a:rPr lang="en-US" sz="2200" b="1" dirty="0" smtClean="0"/>
              <a:t>Fig </a:t>
            </a:r>
            <a:r>
              <a:rPr lang="en-US" sz="2200" b="1" dirty="0" smtClean="0"/>
              <a:t>3.1 </a:t>
            </a:r>
            <a:r>
              <a:rPr lang="en-US" sz="2200" dirty="0" smtClean="0"/>
              <a:t>– </a:t>
            </a:r>
            <a:r>
              <a:rPr lang="en-US" sz="2200" dirty="0" smtClean="0"/>
              <a:t>The moment of truth</a:t>
            </a:r>
            <a:endParaRPr lang="en-US" sz="2200" dirty="0"/>
          </a:p>
        </p:txBody>
      </p:sp>
    </p:spTree>
    <p:extLst>
      <p:ext uri="{BB962C8B-B14F-4D97-AF65-F5344CB8AC3E}">
        <p14:creationId xmlns:p14="http://schemas.microsoft.com/office/powerpoint/2010/main" val="1948562860"/>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179512" y="1074448"/>
            <a:ext cx="8727370" cy="2862322"/>
          </a:xfrm>
          <a:prstGeom prst="rect">
            <a:avLst/>
          </a:prstGeom>
        </p:spPr>
        <p:txBody>
          <a:bodyPr wrap="square">
            <a:spAutoFit/>
          </a:bodyPr>
          <a:lstStyle/>
          <a:p>
            <a:pPr>
              <a:buClr>
                <a:srgbClr val="0070C0"/>
              </a:buClr>
            </a:pPr>
            <a:r>
              <a:rPr lang="en-US" sz="2000" b="1" dirty="0" smtClean="0">
                <a:solidFill>
                  <a:srgbClr val="C00000"/>
                </a:solidFill>
              </a:rPr>
              <a:t>Dealing With Customers</a:t>
            </a:r>
            <a:endParaRPr lang="en-US" sz="2000" b="1" dirty="0">
              <a:solidFill>
                <a:srgbClr val="C00000"/>
              </a:solidFill>
            </a:endParaRPr>
          </a:p>
          <a:p>
            <a:pPr marL="401638" indent="-401638">
              <a:buClr>
                <a:srgbClr val="0070C0"/>
              </a:buClr>
              <a:buSzPct val="80000"/>
              <a:buFont typeface="Arial" panose="020B0604020202020204" pitchFamily="34" charset="0"/>
              <a:buChar char="►"/>
            </a:pPr>
            <a:r>
              <a:rPr lang="en-US" sz="2000" dirty="0"/>
              <a:t>Without appropriate customer care, many businesses would have ceased to exist. It is, therefore, very important that all travel and tourism organisations react in appropriate ways to the fact that there is now widespread public recognition of the power wielded by the consumer in deciding where and when to buy.</a:t>
            </a:r>
          </a:p>
          <a:p>
            <a:pPr marL="401638" indent="-401638">
              <a:buClr>
                <a:srgbClr val="0070C0"/>
              </a:buClr>
              <a:buSzPct val="80000"/>
              <a:buFont typeface="Arial" panose="020B0604020202020204" pitchFamily="34" charset="0"/>
              <a:buChar char="►"/>
            </a:pPr>
            <a:r>
              <a:rPr lang="en-US" sz="2000" dirty="0"/>
              <a:t>Every time a customer interacts with a travel and tourism organisation and experiences any of its operational procedures, it can be thought of as a moment of truth</a:t>
            </a:r>
            <a:r>
              <a:rPr lang="en-US" sz="2000" dirty="0" smtClean="0"/>
              <a:t>.</a:t>
            </a:r>
            <a:endParaRPr lang="en-US" sz="2000" dirty="0"/>
          </a:p>
        </p:txBody>
      </p:sp>
      <p:sp>
        <p:nvSpPr>
          <p:cNvPr id="4" name="Round Same Side Corner Rectangle 3">
            <a:hlinkClick r:id="rId3" action="ppaction://hlinkpres?slideindex=1&amp;slidetitle="/>
          </p:cNvPr>
          <p:cNvSpPr/>
          <p:nvPr/>
        </p:nvSpPr>
        <p:spPr>
          <a:xfrm>
            <a:off x="6660232" y="695546"/>
            <a:ext cx="685800"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99</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4000" dirty="0" smtClean="0"/>
              <a:t>3.1 </a:t>
            </a:r>
            <a:r>
              <a:rPr lang="en-GB" sz="4000" dirty="0" smtClean="0"/>
              <a:t>– </a:t>
            </a:r>
            <a:r>
              <a:rPr lang="en-US" sz="4000" dirty="0" smtClean="0"/>
              <a:t> Dealing With </a:t>
            </a:r>
            <a:r>
              <a:rPr lang="en-US" dirty="0" smtClean="0"/>
              <a:t>Customers</a:t>
            </a:r>
            <a:endParaRPr lang="en-GB" sz="4000" b="1" dirty="0" smtClean="0"/>
          </a:p>
        </p:txBody>
      </p:sp>
      <p:sp>
        <p:nvSpPr>
          <p:cNvPr id="2" name="Rectangle 1"/>
          <p:cNvSpPr/>
          <p:nvPr/>
        </p:nvSpPr>
        <p:spPr>
          <a:xfrm>
            <a:off x="179512" y="3861048"/>
            <a:ext cx="5256584" cy="2862322"/>
          </a:xfrm>
          <a:prstGeom prst="rect">
            <a:avLst/>
          </a:prstGeom>
        </p:spPr>
        <p:txBody>
          <a:bodyPr wrap="square">
            <a:spAutoFit/>
          </a:bodyPr>
          <a:lstStyle/>
          <a:p>
            <a:pPr marL="401638" indent="-401638">
              <a:buClr>
                <a:srgbClr val="0070C0"/>
              </a:buClr>
              <a:buSzPct val="80000"/>
              <a:buFont typeface="Arial" panose="020B0604020202020204" pitchFamily="34" charset="0"/>
              <a:buChar char="►"/>
            </a:pPr>
            <a:r>
              <a:rPr lang="en-US" sz="2000" dirty="0"/>
              <a:t>The actual service encounter between a customer and an employee is the moment of truth and, as is </a:t>
            </a:r>
            <a:r>
              <a:rPr lang="en-US" sz="2000" dirty="0" smtClean="0"/>
              <a:t>shown </a:t>
            </a:r>
            <a:r>
              <a:rPr lang="en-US" sz="2000" dirty="0"/>
              <a:t>on </a:t>
            </a:r>
            <a:r>
              <a:rPr lang="en-US" sz="2000" b="1" dirty="0"/>
              <a:t>Fig. </a:t>
            </a:r>
            <a:r>
              <a:rPr lang="en-US" sz="2000" b="1" dirty="0"/>
              <a:t>3.1</a:t>
            </a:r>
            <a:r>
              <a:rPr lang="en-US" sz="2000" dirty="0"/>
              <a:t>, this encounter brings together three sets of factors that influence customer service delivery and the overall customer experience. We can now apply this framework to the customer service scenario shown in </a:t>
            </a:r>
            <a:r>
              <a:rPr lang="en-US" sz="2000" b="1" dirty="0"/>
              <a:t>Fig. 3.2</a:t>
            </a:r>
            <a:r>
              <a:rPr lang="en-US" sz="2000" dirty="0"/>
              <a:t>.</a:t>
            </a:r>
          </a:p>
        </p:txBody>
      </p:sp>
      <p:sp>
        <p:nvSpPr>
          <p:cNvPr id="7" name="Rectangle 6"/>
          <p:cNvSpPr/>
          <p:nvPr/>
        </p:nvSpPr>
        <p:spPr>
          <a:xfrm>
            <a:off x="5421208" y="6023029"/>
            <a:ext cx="3470786" cy="646331"/>
          </a:xfrm>
          <a:prstGeom prst="rect">
            <a:avLst/>
          </a:prstGeom>
        </p:spPr>
        <p:txBody>
          <a:bodyPr wrap="square">
            <a:spAutoFit/>
          </a:bodyPr>
          <a:lstStyle/>
          <a:p>
            <a:pPr indent="401638">
              <a:buClr>
                <a:srgbClr val="C00000"/>
              </a:buClr>
              <a:buSzPct val="80000"/>
              <a:buFont typeface="Arial" panose="020B0604020202020204" pitchFamily="34" charset="0"/>
              <a:buChar char="▲"/>
            </a:pPr>
            <a:r>
              <a:rPr lang="en-US" b="1" dirty="0" smtClean="0"/>
              <a:t>Fig </a:t>
            </a:r>
            <a:r>
              <a:rPr lang="en-US" b="1" dirty="0" smtClean="0"/>
              <a:t>3.2 </a:t>
            </a:r>
            <a:r>
              <a:rPr lang="en-US" dirty="0" smtClean="0"/>
              <a:t>– </a:t>
            </a:r>
            <a:r>
              <a:rPr lang="en-US" dirty="0" smtClean="0"/>
              <a:t>Customer Service Scenario</a:t>
            </a:r>
            <a:endParaRPr lang="en-US" dirty="0"/>
          </a:p>
        </p:txBody>
      </p:sp>
      <p:pic>
        <p:nvPicPr>
          <p:cNvPr id="2050" name="Picture 2" descr="Image result for air stewardess customer servic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551309" y="3670709"/>
            <a:ext cx="3240360" cy="2352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9468539"/>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100</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9" name="Rounded Rectangle 8"/>
          <p:cNvSpPr/>
          <p:nvPr/>
        </p:nvSpPr>
        <p:spPr>
          <a:xfrm>
            <a:off x="165110" y="1124744"/>
            <a:ext cx="8727370" cy="2491139"/>
          </a:xfrm>
          <a:prstGeom prst="roundRect">
            <a:avLst>
              <a:gd name="adj" fmla="val 47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Ins="3291840" rtlCol="0" anchor="ctr"/>
          <a:lstStyle/>
          <a:p>
            <a:r>
              <a:rPr lang="en-US" b="1" dirty="0" smtClean="0">
                <a:solidFill>
                  <a:srgbClr val="C00000"/>
                </a:solidFill>
                <a:latin typeface="Arial" panose="020B0604020202020204" pitchFamily="34" charset="0"/>
                <a:cs typeface="Arial" panose="020B0604020202020204" pitchFamily="34" charset="0"/>
              </a:rPr>
              <a:t>Activity </a:t>
            </a:r>
            <a:r>
              <a:rPr lang="en-US" b="1" dirty="0" smtClean="0">
                <a:solidFill>
                  <a:srgbClr val="C00000"/>
                </a:solidFill>
                <a:latin typeface="Arial" panose="020B0604020202020204" pitchFamily="34" charset="0"/>
                <a:cs typeface="Arial" panose="020B0604020202020204" pitchFamily="34" charset="0"/>
              </a:rPr>
              <a:t>2</a:t>
            </a:r>
            <a:endParaRPr lang="en-US" b="1" dirty="0">
              <a:solidFill>
                <a:srgbClr val="C00000"/>
              </a:solidFill>
              <a:latin typeface="Arial" panose="020B0604020202020204" pitchFamily="34" charset="0"/>
              <a:cs typeface="Arial" panose="020B0604020202020204" pitchFamily="34" charset="0"/>
            </a:endParaRPr>
          </a:p>
          <a:p>
            <a:r>
              <a:rPr lang="en-US" dirty="0">
                <a:solidFill>
                  <a:schemeClr val="tx1"/>
                </a:solidFill>
                <a:latin typeface="Arial" panose="020B0604020202020204" pitchFamily="34" charset="0"/>
                <a:cs typeface="Arial" panose="020B0604020202020204" pitchFamily="34" charset="0"/>
              </a:rPr>
              <a:t>Look carefully at Fig. 3.2 and attempt the following:</a:t>
            </a:r>
          </a:p>
          <a:p>
            <a:pPr marL="285750" indent="-285750">
              <a:buFont typeface="Arial" panose="020B0604020202020204" pitchFamily="34" charset="0"/>
              <a:buChar char="•"/>
            </a:pPr>
            <a:r>
              <a:rPr lang="en-US" dirty="0" smtClean="0">
                <a:solidFill>
                  <a:schemeClr val="tx1"/>
                </a:solidFill>
                <a:latin typeface="Arial" panose="020B0604020202020204" pitchFamily="34" charset="0"/>
                <a:cs typeface="Arial" panose="020B0604020202020204" pitchFamily="34" charset="0"/>
              </a:rPr>
              <a:t>Describe </a:t>
            </a:r>
            <a:r>
              <a:rPr lang="en-US" dirty="0">
                <a:solidFill>
                  <a:schemeClr val="tx1"/>
                </a:solidFill>
                <a:latin typeface="Arial" panose="020B0604020202020204" pitchFamily="34" charset="0"/>
                <a:cs typeface="Arial" panose="020B0604020202020204" pitchFamily="34" charset="0"/>
              </a:rPr>
              <a:t>the nature of the service task being performed by the member of the cabin crew.</a:t>
            </a:r>
          </a:p>
          <a:p>
            <a:pPr marL="285750" indent="-285750">
              <a:buFont typeface="Arial" panose="020B0604020202020204" pitchFamily="34" charset="0"/>
              <a:buChar char="•"/>
            </a:pPr>
            <a:r>
              <a:rPr lang="en-US" dirty="0" smtClean="0">
                <a:solidFill>
                  <a:schemeClr val="tx1"/>
                </a:solidFill>
                <a:latin typeface="Arial" panose="020B0604020202020204" pitchFamily="34" charset="0"/>
                <a:cs typeface="Arial" panose="020B0604020202020204" pitchFamily="34" charset="0"/>
              </a:rPr>
              <a:t>Suggest </a:t>
            </a:r>
            <a:r>
              <a:rPr lang="en-US" dirty="0">
                <a:solidFill>
                  <a:schemeClr val="tx1"/>
                </a:solidFill>
                <a:latin typeface="Arial" panose="020B0604020202020204" pitchFamily="34" charset="0"/>
                <a:cs typeface="Arial" panose="020B0604020202020204" pitchFamily="34" charset="0"/>
              </a:rPr>
              <a:t>what the expected service standards are for both the passenger and the airline.</a:t>
            </a:r>
          </a:p>
          <a:p>
            <a:pPr marL="285750" indent="-285750">
              <a:buFont typeface="Arial" panose="020B0604020202020204" pitchFamily="34" charset="0"/>
              <a:buChar char="•"/>
            </a:pPr>
            <a:r>
              <a:rPr lang="en-US" dirty="0" smtClean="0">
                <a:solidFill>
                  <a:schemeClr val="tx1"/>
                </a:solidFill>
                <a:latin typeface="Arial" panose="020B0604020202020204" pitchFamily="34" charset="0"/>
                <a:cs typeface="Arial" panose="020B0604020202020204" pitchFamily="34" charset="0"/>
              </a:rPr>
              <a:t>Explain </a:t>
            </a:r>
            <a:r>
              <a:rPr lang="en-US" dirty="0">
                <a:solidFill>
                  <a:schemeClr val="tx1"/>
                </a:solidFill>
                <a:latin typeface="Arial" panose="020B0604020202020204" pitchFamily="34" charset="0"/>
                <a:cs typeface="Arial" panose="020B0604020202020204" pitchFamily="34" charset="0"/>
              </a:rPr>
              <a:t>how the member of cabin crew will try to put these into operation.</a:t>
            </a:r>
            <a:endParaRPr lang="en-US" dirty="0">
              <a:solidFill>
                <a:schemeClr val="tx1"/>
              </a:solidFill>
              <a:latin typeface="Arial" panose="020B0604020202020204" pitchFamily="34" charset="0"/>
              <a:cs typeface="Arial" panose="020B0604020202020204" pitchFamily="34" charset="0"/>
            </a:endParaRPr>
          </a:p>
        </p:txBody>
      </p:sp>
      <p:pic>
        <p:nvPicPr>
          <p:cNvPr id="13" name="Picture 2" descr="Image result for air stewardess customer servic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580112" y="1222089"/>
            <a:ext cx="3240360" cy="2352320"/>
          </a:xfrm>
          <a:prstGeom prst="rect">
            <a:avLst/>
          </a:prstGeom>
          <a:noFill/>
          <a:extLst>
            <a:ext uri="{909E8E84-426E-40DD-AFC4-6F175D3DCCD1}">
              <a14:hiddenFill xmlns:a14="http://schemas.microsoft.com/office/drawing/2010/main">
                <a:solidFill>
                  <a:srgbClr val="FFFFFF"/>
                </a:solidFill>
              </a14:hiddenFill>
            </a:ext>
          </a:extLst>
        </p:spPr>
      </p:pic>
      <p:sp>
        <p:nvSpPr>
          <p:cNvPr id="10" name="Oval 9"/>
          <p:cNvSpPr/>
          <p:nvPr/>
        </p:nvSpPr>
        <p:spPr>
          <a:xfrm rot="2089674">
            <a:off x="8637216" y="1031750"/>
            <a:ext cx="454263" cy="454263"/>
          </a:xfrm>
          <a:prstGeom prst="ellipse">
            <a:avLst/>
          </a:prstGeom>
          <a:solidFill>
            <a:srgbClr val="DBEEF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A</a:t>
            </a:r>
            <a:endParaRPr lang="en-US" b="1" dirty="0">
              <a:solidFill>
                <a:srgbClr val="C00000"/>
              </a:solidFill>
              <a:latin typeface="Arial" panose="020B0604020202020204" pitchFamily="34" charset="0"/>
              <a:cs typeface="Arial" panose="020B0604020202020204" pitchFamily="34" charset="0"/>
            </a:endParaRPr>
          </a:p>
        </p:txBody>
      </p:sp>
      <p:pic>
        <p:nvPicPr>
          <p:cNvPr id="11" name="Picture 10" descr="Image result for vector paper clip"/>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664711">
            <a:off x="8183660" y="2866476"/>
            <a:ext cx="1008043" cy="757712"/>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179512" y="3717032"/>
            <a:ext cx="8712968" cy="2862322"/>
          </a:xfrm>
          <a:prstGeom prst="rect">
            <a:avLst/>
          </a:prstGeom>
        </p:spPr>
        <p:txBody>
          <a:bodyPr wrap="square">
            <a:spAutoFit/>
          </a:bodyPr>
          <a:lstStyle/>
          <a:p>
            <a:pPr>
              <a:buClr>
                <a:srgbClr val="0070C0"/>
              </a:buClr>
              <a:buSzPct val="80000"/>
            </a:pPr>
            <a:r>
              <a:rPr lang="en-US" sz="2000" b="1" dirty="0">
                <a:solidFill>
                  <a:srgbClr val="C00000"/>
                </a:solidFill>
              </a:rPr>
              <a:t>Deal with customers and colleagues</a:t>
            </a:r>
          </a:p>
          <a:p>
            <a:pPr marL="401638" indent="-401638">
              <a:buClr>
                <a:srgbClr val="0070C0"/>
              </a:buClr>
              <a:buSzPct val="80000"/>
              <a:buFont typeface="Arial" panose="020B0604020202020204" pitchFamily="34" charset="0"/>
              <a:buChar char="►"/>
            </a:pPr>
            <a:r>
              <a:rPr lang="en-US" sz="2000" dirty="0"/>
              <a:t>One of the characteristics of the travel and tourism industry is that it caters to all types of customers, from those barely able to afford the product to the wealthy, and from the downright rude to the most </a:t>
            </a:r>
            <a:r>
              <a:rPr lang="en-US" sz="2000" dirty="0" err="1"/>
              <a:t>honourable</a:t>
            </a:r>
            <a:r>
              <a:rPr lang="en-US" sz="2000" dirty="0"/>
              <a:t> of people. </a:t>
            </a:r>
            <a:endParaRPr lang="en-US" sz="2000" dirty="0" smtClean="0"/>
          </a:p>
          <a:p>
            <a:pPr marL="401638" indent="-401638">
              <a:buClr>
                <a:srgbClr val="0070C0"/>
              </a:buClr>
              <a:buSzPct val="80000"/>
              <a:buFont typeface="Arial" panose="020B0604020202020204" pitchFamily="34" charset="0"/>
              <a:buChar char="►"/>
            </a:pPr>
            <a:r>
              <a:rPr lang="en-US" sz="2000" dirty="0" smtClean="0"/>
              <a:t>Other </a:t>
            </a:r>
            <a:r>
              <a:rPr lang="en-US" sz="2000" dirty="0"/>
              <a:t>customer types can be segmented based on factors such as age, sex and ethnic origin. </a:t>
            </a:r>
            <a:r>
              <a:rPr lang="en-US" sz="2000" dirty="0" smtClean="0"/>
              <a:t>Contact </a:t>
            </a:r>
            <a:r>
              <a:rPr lang="en-US" sz="2000" dirty="0"/>
              <a:t>between customers and the business is a complicated issue. There are a number of external and internal ways in which communication is made.</a:t>
            </a:r>
            <a:endParaRPr lang="en-US" sz="2000" dirty="0"/>
          </a:p>
        </p:txBody>
      </p:sp>
    </p:spTree>
    <p:extLst>
      <p:ext uri="{BB962C8B-B14F-4D97-AF65-F5344CB8AC3E}">
        <p14:creationId xmlns:p14="http://schemas.microsoft.com/office/powerpoint/2010/main" val="3282283170"/>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382054" cy="739756"/>
          </a:xfrm>
        </p:spPr>
        <p:txBody>
          <a:bodyPr>
            <a:normAutofit fontScale="90000"/>
          </a:bodyPr>
          <a:lstStyle/>
          <a:p>
            <a:r>
              <a:rPr lang="en-GB" dirty="0" smtClean="0"/>
              <a:t>3 - </a:t>
            </a:r>
            <a:r>
              <a:rPr lang="en-GB" b="1" dirty="0" smtClean="0"/>
              <a:t>Learning Outcomes</a:t>
            </a:r>
          </a:p>
        </p:txBody>
      </p:sp>
      <p:sp>
        <p:nvSpPr>
          <p:cNvPr id="2" name="Rectangle 1"/>
          <p:cNvSpPr/>
          <p:nvPr/>
        </p:nvSpPr>
        <p:spPr>
          <a:xfrm>
            <a:off x="323528" y="1124744"/>
            <a:ext cx="8496944" cy="5170646"/>
          </a:xfrm>
          <a:prstGeom prst="rect">
            <a:avLst/>
          </a:prstGeom>
        </p:spPr>
        <p:txBody>
          <a:bodyPr wrap="square">
            <a:spAutoFit/>
          </a:bodyPr>
          <a:lstStyle/>
          <a:p>
            <a:pPr>
              <a:buClr>
                <a:srgbClr val="0070C0"/>
              </a:buClr>
            </a:pPr>
            <a:r>
              <a:rPr lang="en-US" sz="3000" b="1" dirty="0" smtClean="0">
                <a:latin typeface="Arial" panose="020B0604020202020204" pitchFamily="34" charset="0"/>
                <a:cs typeface="Arial" panose="020B0604020202020204" pitchFamily="34" charset="0"/>
              </a:rPr>
              <a:t>2.1 </a:t>
            </a:r>
            <a:r>
              <a:rPr lang="en-US" sz="3000" b="1" dirty="0">
                <a:latin typeface="Arial" panose="020B0604020202020204" pitchFamily="34" charset="0"/>
                <a:cs typeface="Arial" panose="020B0604020202020204" pitchFamily="34" charset="0"/>
              </a:rPr>
              <a:t>– LEARNING </a:t>
            </a:r>
            <a:r>
              <a:rPr lang="en-US" sz="3000" b="1" dirty="0" smtClean="0">
                <a:latin typeface="Arial" panose="020B0604020202020204" pitchFamily="34" charset="0"/>
                <a:cs typeface="Arial" panose="020B0604020202020204" pitchFamily="34" charset="0"/>
              </a:rPr>
              <a:t>OUTCOMES</a:t>
            </a:r>
            <a:endParaRPr lang="en-US" sz="3000" b="1" dirty="0">
              <a:latin typeface="Arial" panose="020B0604020202020204" pitchFamily="34" charset="0"/>
              <a:cs typeface="Arial" panose="020B0604020202020204" pitchFamily="34" charset="0"/>
            </a:endParaRPr>
          </a:p>
          <a:p>
            <a:pPr marL="576263" indent="-576263">
              <a:buClr>
                <a:srgbClr val="0070C0"/>
              </a:buClr>
              <a:buFont typeface="Wingdings 3" panose="05040102010807070707" pitchFamily="18" charset="2"/>
              <a:buChar char=""/>
            </a:pPr>
            <a:r>
              <a:rPr lang="en-US" sz="3000" b="1" dirty="0">
                <a:latin typeface="Arial" panose="020B0604020202020204" pitchFamily="34" charset="0"/>
                <a:cs typeface="Arial" panose="020B0604020202020204" pitchFamily="34" charset="0"/>
              </a:rPr>
              <a:t>ALL WILL </a:t>
            </a:r>
            <a:r>
              <a:rPr lang="en-US" sz="3000" dirty="0">
                <a:latin typeface="Arial" panose="020B0604020202020204" pitchFamily="34" charset="0"/>
                <a:cs typeface="Arial" panose="020B0604020202020204" pitchFamily="34" charset="0"/>
              </a:rPr>
              <a:t>– Have at least </a:t>
            </a:r>
            <a:r>
              <a:rPr lang="en-US" sz="3000" dirty="0" smtClean="0">
                <a:latin typeface="Arial" panose="020B0604020202020204" pitchFamily="34" charset="0"/>
                <a:cs typeface="Arial" panose="020B0604020202020204" pitchFamily="34" charset="0"/>
              </a:rPr>
              <a:t>a clear idea </a:t>
            </a:r>
            <a:r>
              <a:rPr lang="en-US" sz="3000" dirty="0">
                <a:latin typeface="Arial" panose="020B0604020202020204" pitchFamily="34" charset="0"/>
                <a:cs typeface="Arial" panose="020B0604020202020204" pitchFamily="34" charset="0"/>
              </a:rPr>
              <a:t>of </a:t>
            </a:r>
            <a:r>
              <a:rPr lang="en-US" sz="3000" dirty="0" smtClean="0">
                <a:latin typeface="Arial" panose="020B0604020202020204" pitchFamily="34" charset="0"/>
                <a:cs typeface="Arial" panose="020B0604020202020204" pitchFamily="34" charset="0"/>
              </a:rPr>
              <a:t>what is business staffing, is and why it is necessary.</a:t>
            </a:r>
            <a:endParaRPr lang="en-US" sz="3000" dirty="0">
              <a:latin typeface="Arial" panose="020B0604020202020204" pitchFamily="34" charset="0"/>
              <a:cs typeface="Arial" panose="020B0604020202020204" pitchFamily="34" charset="0"/>
            </a:endParaRPr>
          </a:p>
          <a:p>
            <a:pPr marL="576263" indent="-576263">
              <a:buClr>
                <a:srgbClr val="0070C0"/>
              </a:buClr>
              <a:buFont typeface="Wingdings 3" panose="05040102010807070707" pitchFamily="18" charset="2"/>
              <a:buChar char=""/>
            </a:pPr>
            <a:r>
              <a:rPr lang="en-US" sz="3000" b="1" dirty="0">
                <a:latin typeface="Arial" panose="020B0604020202020204" pitchFamily="34" charset="0"/>
                <a:cs typeface="Arial" panose="020B0604020202020204" pitchFamily="34" charset="0"/>
              </a:rPr>
              <a:t>MOST WILL</a:t>
            </a:r>
            <a:r>
              <a:rPr lang="en-US" sz="3000" dirty="0">
                <a:latin typeface="Arial" panose="020B0604020202020204" pitchFamily="34" charset="0"/>
                <a:cs typeface="Arial" panose="020B0604020202020204" pitchFamily="34" charset="0"/>
              </a:rPr>
              <a:t> – </a:t>
            </a:r>
            <a:r>
              <a:rPr lang="en-US" sz="3000" dirty="0" smtClean="0">
                <a:latin typeface="Arial" panose="020B0604020202020204" pitchFamily="34" charset="0"/>
                <a:cs typeface="Arial" panose="020B0604020202020204" pitchFamily="34" charset="0"/>
              </a:rPr>
              <a:t>Be able to recognise the characteristics of good staff and what to look for in employees.</a:t>
            </a:r>
            <a:endParaRPr lang="en-US" sz="3000" dirty="0">
              <a:latin typeface="Arial" panose="020B0604020202020204" pitchFamily="34" charset="0"/>
              <a:cs typeface="Arial" panose="020B0604020202020204" pitchFamily="34" charset="0"/>
            </a:endParaRPr>
          </a:p>
          <a:p>
            <a:pPr marL="576263" indent="-576263">
              <a:buClr>
                <a:srgbClr val="0070C0"/>
              </a:buClr>
              <a:buFont typeface="Wingdings 3" panose="05040102010807070707" pitchFamily="18" charset="2"/>
              <a:buChar char=""/>
            </a:pPr>
            <a:r>
              <a:rPr lang="en-US" sz="3000" b="1" dirty="0">
                <a:latin typeface="Arial" panose="020B0604020202020204" pitchFamily="34" charset="0"/>
                <a:cs typeface="Arial" panose="020B0604020202020204" pitchFamily="34" charset="0"/>
              </a:rPr>
              <a:t>SOME WILL</a:t>
            </a:r>
            <a:r>
              <a:rPr lang="en-US" sz="3000" dirty="0">
                <a:latin typeface="Arial" panose="020B0604020202020204" pitchFamily="34" charset="0"/>
                <a:cs typeface="Arial" panose="020B0604020202020204" pitchFamily="34" charset="0"/>
              </a:rPr>
              <a:t> – </a:t>
            </a:r>
            <a:r>
              <a:rPr lang="en-US" sz="3000" dirty="0" smtClean="0">
                <a:latin typeface="Arial" panose="020B0604020202020204" pitchFamily="34" charset="0"/>
                <a:cs typeface="Arial" panose="020B0604020202020204" pitchFamily="34" charset="0"/>
              </a:rPr>
              <a:t>Use this knowledge to discuss the benefits and disadvantages of staffing, how to get the most from staff and how to lead a team.</a:t>
            </a:r>
            <a:endParaRPr lang="en-US"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8104566"/>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100</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2" y="1124744"/>
            <a:ext cx="8712968" cy="1323439"/>
          </a:xfrm>
          <a:prstGeom prst="rect">
            <a:avLst/>
          </a:prstGeom>
        </p:spPr>
        <p:txBody>
          <a:bodyPr wrap="square">
            <a:spAutoFit/>
          </a:bodyPr>
          <a:lstStyle/>
          <a:p>
            <a:pPr>
              <a:buClr>
                <a:srgbClr val="0070C0"/>
              </a:buClr>
              <a:buSzPct val="80000"/>
            </a:pPr>
            <a:r>
              <a:rPr lang="en-US" sz="2000" b="1" dirty="0" smtClean="0">
                <a:solidFill>
                  <a:srgbClr val="C00000"/>
                </a:solidFill>
              </a:rPr>
              <a:t>Importance </a:t>
            </a:r>
            <a:r>
              <a:rPr lang="en-US" sz="2000" b="1" dirty="0">
                <a:solidFill>
                  <a:srgbClr val="C00000"/>
                </a:solidFill>
              </a:rPr>
              <a:t>of following customer care policies</a:t>
            </a:r>
          </a:p>
          <a:p>
            <a:pPr marL="401638" indent="-401638">
              <a:buClr>
                <a:srgbClr val="0070C0"/>
              </a:buClr>
              <a:buSzPct val="80000"/>
              <a:buFont typeface="Arial" panose="020B0604020202020204" pitchFamily="34" charset="0"/>
              <a:buChar char="►"/>
            </a:pPr>
            <a:r>
              <a:rPr lang="en-US" sz="2000" dirty="0"/>
              <a:t>Most organisations will have a customer service policy which describes their strategy for looking after customers. The policy will </a:t>
            </a:r>
            <a:r>
              <a:rPr lang="en-US" sz="2000" dirty="0" err="1"/>
              <a:t>emphasise</a:t>
            </a:r>
            <a:r>
              <a:rPr lang="en-US" sz="2000" dirty="0"/>
              <a:t> how highly the organisation values their customers.</a:t>
            </a:r>
            <a:endParaRPr lang="en-US" sz="2000" dirty="0"/>
          </a:p>
        </p:txBody>
      </p:sp>
      <p:sp>
        <p:nvSpPr>
          <p:cNvPr id="15" name="Rounded Rectangle 14"/>
          <p:cNvSpPr/>
          <p:nvPr/>
        </p:nvSpPr>
        <p:spPr>
          <a:xfrm>
            <a:off x="190262" y="2492896"/>
            <a:ext cx="8727370" cy="4176464"/>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900" b="1" dirty="0" smtClean="0">
                <a:solidFill>
                  <a:srgbClr val="C00000"/>
                </a:solidFill>
                <a:latin typeface="Arial" panose="020B0604020202020204" pitchFamily="34" charset="0"/>
                <a:cs typeface="Arial" panose="020B0604020202020204" pitchFamily="34" charset="0"/>
              </a:rPr>
              <a:t>Example</a:t>
            </a:r>
            <a:endParaRPr lang="en-US" sz="1900" b="1" dirty="0">
              <a:solidFill>
                <a:srgbClr val="C0000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1900" dirty="0">
                <a:solidFill>
                  <a:schemeClr val="tx1"/>
                </a:solidFill>
                <a:latin typeface="Arial" panose="020B0604020202020204" pitchFamily="34" charset="0"/>
                <a:cs typeface="Arial" panose="020B0604020202020204" pitchFamily="34" charset="0"/>
              </a:rPr>
              <a:t>To illustrate this point, the mission statement of the </a:t>
            </a:r>
            <a:r>
              <a:rPr lang="en-US" sz="1900" dirty="0" smtClean="0">
                <a:solidFill>
                  <a:schemeClr val="tx1"/>
                </a:solidFill>
                <a:latin typeface="Arial" panose="020B0604020202020204" pitchFamily="34" charset="0"/>
                <a:cs typeface="Arial" panose="020B0604020202020204" pitchFamily="34" charset="0"/>
              </a:rPr>
              <a:t/>
            </a:r>
            <a:br>
              <a:rPr lang="en-US" sz="1900" dirty="0" smtClean="0">
                <a:solidFill>
                  <a:schemeClr val="tx1"/>
                </a:solidFill>
                <a:latin typeface="Arial" panose="020B0604020202020204" pitchFamily="34" charset="0"/>
                <a:cs typeface="Arial" panose="020B0604020202020204" pitchFamily="34" charset="0"/>
              </a:rPr>
            </a:br>
            <a:r>
              <a:rPr lang="en-US" sz="1900" dirty="0" smtClean="0">
                <a:solidFill>
                  <a:schemeClr val="tx1"/>
                </a:solidFill>
                <a:latin typeface="Arial" panose="020B0604020202020204" pitchFamily="34" charset="0"/>
                <a:cs typeface="Arial" panose="020B0604020202020204" pitchFamily="34" charset="0"/>
              </a:rPr>
              <a:t>Mandarin </a:t>
            </a:r>
            <a:r>
              <a:rPr lang="en-US" sz="1900" dirty="0">
                <a:solidFill>
                  <a:schemeClr val="tx1"/>
                </a:solidFill>
                <a:latin typeface="Arial" panose="020B0604020202020204" pitchFamily="34" charset="0"/>
                <a:cs typeface="Arial" panose="020B0604020202020204" pitchFamily="34" charset="0"/>
              </a:rPr>
              <a:t>Oriental Hotel Group clearly states</a:t>
            </a:r>
            <a:r>
              <a:rPr lang="en-US" sz="1900" dirty="0" smtClean="0">
                <a:solidFill>
                  <a:schemeClr val="tx1"/>
                </a:solidFill>
                <a:latin typeface="Arial" panose="020B0604020202020204" pitchFamily="34" charset="0"/>
                <a:cs typeface="Arial" panose="020B0604020202020204" pitchFamily="34" charset="0"/>
              </a:rPr>
              <a:t>:</a:t>
            </a:r>
            <a:br>
              <a:rPr lang="en-US" sz="1900" dirty="0" smtClean="0">
                <a:solidFill>
                  <a:schemeClr val="tx1"/>
                </a:solidFill>
                <a:latin typeface="Arial" panose="020B0604020202020204" pitchFamily="34" charset="0"/>
                <a:cs typeface="Arial" panose="020B0604020202020204" pitchFamily="34" charset="0"/>
              </a:rPr>
            </a:br>
            <a:r>
              <a:rPr lang="en-US" sz="1900" b="1" i="1" dirty="0" smtClean="0">
                <a:solidFill>
                  <a:schemeClr val="tx1"/>
                </a:solidFill>
                <a:latin typeface="Arial" panose="020B0604020202020204" pitchFamily="34" charset="0"/>
                <a:cs typeface="Arial" panose="020B0604020202020204" pitchFamily="34" charset="0"/>
              </a:rPr>
              <a:t>“</a:t>
            </a:r>
            <a:r>
              <a:rPr lang="en-US" sz="1900" b="1" i="1" dirty="0">
                <a:solidFill>
                  <a:schemeClr val="tx1"/>
                </a:solidFill>
                <a:latin typeface="Arial" panose="020B0604020202020204" pitchFamily="34" charset="0"/>
                <a:cs typeface="Arial" panose="020B0604020202020204" pitchFamily="34" charset="0"/>
              </a:rPr>
              <a:t>Our Mission is to completely delight and satisfy </a:t>
            </a:r>
            <a:r>
              <a:rPr lang="en-US" sz="1900" b="1" i="1" dirty="0" smtClean="0">
                <a:solidFill>
                  <a:schemeClr val="tx1"/>
                </a:solidFill>
                <a:latin typeface="Arial" panose="020B0604020202020204" pitchFamily="34" charset="0"/>
                <a:cs typeface="Arial" panose="020B0604020202020204" pitchFamily="34" charset="0"/>
              </a:rPr>
              <a:t/>
            </a:r>
            <a:br>
              <a:rPr lang="en-US" sz="1900" b="1" i="1" dirty="0" smtClean="0">
                <a:solidFill>
                  <a:schemeClr val="tx1"/>
                </a:solidFill>
                <a:latin typeface="Arial" panose="020B0604020202020204" pitchFamily="34" charset="0"/>
                <a:cs typeface="Arial" panose="020B0604020202020204" pitchFamily="34" charset="0"/>
              </a:rPr>
            </a:br>
            <a:r>
              <a:rPr lang="en-US" sz="1900" b="1" i="1" dirty="0" smtClean="0">
                <a:solidFill>
                  <a:schemeClr val="tx1"/>
                </a:solidFill>
                <a:latin typeface="Arial" panose="020B0604020202020204" pitchFamily="34" charset="0"/>
                <a:cs typeface="Arial" panose="020B0604020202020204" pitchFamily="34" charset="0"/>
              </a:rPr>
              <a:t>our </a:t>
            </a:r>
            <a:r>
              <a:rPr lang="en-US" sz="1900" b="1" i="1" dirty="0">
                <a:solidFill>
                  <a:schemeClr val="tx1"/>
                </a:solidFill>
                <a:latin typeface="Arial" panose="020B0604020202020204" pitchFamily="34" charset="0"/>
                <a:cs typeface="Arial" panose="020B0604020202020204" pitchFamily="34" charset="0"/>
              </a:rPr>
              <a:t>guests. We are committed to making a </a:t>
            </a:r>
            <a:r>
              <a:rPr lang="en-US" sz="1900" b="1" i="1" dirty="0" smtClean="0">
                <a:solidFill>
                  <a:schemeClr val="tx1"/>
                </a:solidFill>
                <a:latin typeface="Arial" panose="020B0604020202020204" pitchFamily="34" charset="0"/>
                <a:cs typeface="Arial" panose="020B0604020202020204" pitchFamily="34" charset="0"/>
              </a:rPr>
              <a:t/>
            </a:r>
            <a:br>
              <a:rPr lang="en-US" sz="1900" b="1" i="1" dirty="0" smtClean="0">
                <a:solidFill>
                  <a:schemeClr val="tx1"/>
                </a:solidFill>
                <a:latin typeface="Arial" panose="020B0604020202020204" pitchFamily="34" charset="0"/>
                <a:cs typeface="Arial" panose="020B0604020202020204" pitchFamily="34" charset="0"/>
              </a:rPr>
            </a:br>
            <a:r>
              <a:rPr lang="en-US" sz="1900" b="1" i="1" dirty="0" smtClean="0">
                <a:solidFill>
                  <a:schemeClr val="tx1"/>
                </a:solidFill>
                <a:latin typeface="Arial" panose="020B0604020202020204" pitchFamily="34" charset="0"/>
                <a:cs typeface="Arial" panose="020B0604020202020204" pitchFamily="34" charset="0"/>
              </a:rPr>
              <a:t>difference every </a:t>
            </a:r>
            <a:r>
              <a:rPr lang="en-US" sz="1900" b="1" i="1" dirty="0">
                <a:solidFill>
                  <a:schemeClr val="tx1"/>
                </a:solidFill>
                <a:latin typeface="Arial" panose="020B0604020202020204" pitchFamily="34" charset="0"/>
                <a:cs typeface="Arial" panose="020B0604020202020204" pitchFamily="34" charset="0"/>
              </a:rPr>
              <a:t>day; continually getting better </a:t>
            </a:r>
            <a:r>
              <a:rPr lang="en-US" sz="1900" b="1" i="1" dirty="0" smtClean="0">
                <a:solidFill>
                  <a:schemeClr val="tx1"/>
                </a:solidFill>
                <a:latin typeface="Arial" panose="020B0604020202020204" pitchFamily="34" charset="0"/>
                <a:cs typeface="Arial" panose="020B0604020202020204" pitchFamily="34" charset="0"/>
              </a:rPr>
              <a:t/>
            </a:r>
            <a:br>
              <a:rPr lang="en-US" sz="1900" b="1" i="1" dirty="0" smtClean="0">
                <a:solidFill>
                  <a:schemeClr val="tx1"/>
                </a:solidFill>
                <a:latin typeface="Arial" panose="020B0604020202020204" pitchFamily="34" charset="0"/>
                <a:cs typeface="Arial" panose="020B0604020202020204" pitchFamily="34" charset="0"/>
              </a:rPr>
            </a:br>
            <a:r>
              <a:rPr lang="en-US" sz="1900" b="1" i="1" dirty="0" smtClean="0">
                <a:solidFill>
                  <a:schemeClr val="tx1"/>
                </a:solidFill>
                <a:latin typeface="Arial" panose="020B0604020202020204" pitchFamily="34" charset="0"/>
                <a:cs typeface="Arial" panose="020B0604020202020204" pitchFamily="34" charset="0"/>
              </a:rPr>
              <a:t>to </a:t>
            </a:r>
            <a:r>
              <a:rPr lang="en-US" sz="1900" b="1" i="1" dirty="0">
                <a:solidFill>
                  <a:schemeClr val="tx1"/>
                </a:solidFill>
                <a:latin typeface="Arial" panose="020B0604020202020204" pitchFamily="34" charset="0"/>
                <a:cs typeface="Arial" panose="020B0604020202020204" pitchFamily="34" charset="0"/>
              </a:rPr>
              <a:t>keep us the </a:t>
            </a:r>
            <a:r>
              <a:rPr lang="en-US" sz="1900" b="1" i="1" dirty="0" smtClean="0">
                <a:solidFill>
                  <a:schemeClr val="tx1"/>
                </a:solidFill>
                <a:latin typeface="Arial" panose="020B0604020202020204" pitchFamily="34" charset="0"/>
                <a:cs typeface="Arial" panose="020B0604020202020204" pitchFamily="34" charset="0"/>
              </a:rPr>
              <a:t>best</a:t>
            </a:r>
            <a:r>
              <a:rPr lang="en-US" sz="1900" b="1" i="1" dirty="0">
                <a:solidFill>
                  <a:schemeClr val="tx1"/>
                </a:solidFill>
                <a:latin typeface="Arial" panose="020B0604020202020204" pitchFamily="34" charset="0"/>
                <a:cs typeface="Arial" panose="020B0604020202020204" pitchFamily="34" charset="0"/>
              </a:rPr>
              <a:t>.”</a:t>
            </a:r>
          </a:p>
          <a:p>
            <a:pPr marL="285750" indent="-285750">
              <a:buClr>
                <a:srgbClr val="C00000"/>
              </a:buClr>
              <a:buSzPct val="80000"/>
              <a:buFont typeface="Arial" panose="020B0604020202020204" pitchFamily="34" charset="0"/>
              <a:buChar char="►"/>
            </a:pPr>
            <a:r>
              <a:rPr lang="en-US" sz="1900" dirty="0">
                <a:solidFill>
                  <a:schemeClr val="tx1"/>
                </a:solidFill>
                <a:latin typeface="Arial" panose="020B0604020202020204" pitchFamily="34" charset="0"/>
                <a:cs typeface="Arial" panose="020B0604020202020204" pitchFamily="34" charset="0"/>
              </a:rPr>
              <a:t>Furthermore, the Groups guiding principles give further emphasis to ‘delighting our guests’ with the following </a:t>
            </a:r>
            <a:r>
              <a:rPr lang="en-US" sz="1900" dirty="0" smtClean="0">
                <a:solidFill>
                  <a:schemeClr val="tx1"/>
                </a:solidFill>
                <a:latin typeface="Arial" panose="020B0604020202020204" pitchFamily="34" charset="0"/>
                <a:cs typeface="Arial" panose="020B0604020202020204" pitchFamily="34" charset="0"/>
              </a:rPr>
              <a:t>statement:</a:t>
            </a:r>
            <a:br>
              <a:rPr lang="en-US" sz="1900" dirty="0" smtClean="0">
                <a:solidFill>
                  <a:schemeClr val="tx1"/>
                </a:solidFill>
                <a:latin typeface="Arial" panose="020B0604020202020204" pitchFamily="34" charset="0"/>
                <a:cs typeface="Arial" panose="020B0604020202020204" pitchFamily="34" charset="0"/>
              </a:rPr>
            </a:br>
            <a:r>
              <a:rPr lang="en-US" sz="1900" i="1" dirty="0" smtClean="0">
                <a:solidFill>
                  <a:schemeClr val="tx1"/>
                </a:solidFill>
                <a:latin typeface="Arial" panose="020B0604020202020204" pitchFamily="34" charset="0"/>
                <a:cs typeface="Arial" panose="020B0604020202020204" pitchFamily="34" charset="0"/>
              </a:rPr>
              <a:t>We </a:t>
            </a:r>
            <a:r>
              <a:rPr lang="en-US" sz="1900" i="1" dirty="0">
                <a:solidFill>
                  <a:schemeClr val="tx1"/>
                </a:solidFill>
                <a:latin typeface="Arial" panose="020B0604020202020204" pitchFamily="34" charset="0"/>
                <a:cs typeface="Arial" panose="020B0604020202020204" pitchFamily="34" charset="0"/>
              </a:rPr>
              <a:t>will strive to understand our client and guest needs 3 by listening to their requirements and responding in a competent, accurate and timely fashion. We will </a:t>
            </a:r>
            <a:r>
              <a:rPr lang="en-US" sz="1900" i="1" dirty="0" smtClean="0">
                <a:solidFill>
                  <a:schemeClr val="tx1"/>
                </a:solidFill>
                <a:latin typeface="Arial" panose="020B0604020202020204" pitchFamily="34" charset="0"/>
                <a:cs typeface="Arial" panose="020B0604020202020204" pitchFamily="34" charset="0"/>
              </a:rPr>
              <a:t>design and </a:t>
            </a:r>
            <a:r>
              <a:rPr lang="en-US" sz="1900" i="1" dirty="0">
                <a:solidFill>
                  <a:schemeClr val="tx1"/>
                </a:solidFill>
                <a:latin typeface="Arial" panose="020B0604020202020204" pitchFamily="34" charset="0"/>
                <a:cs typeface="Arial" panose="020B0604020202020204" pitchFamily="34" charset="0"/>
              </a:rPr>
              <a:t>deliver our services and products to address their needs. In fact, we are committed to exceeding their expectations by surprising them with our ability </a:t>
            </a:r>
            <a:r>
              <a:rPr lang="en-US" sz="1900" i="1" dirty="0" smtClean="0">
                <a:solidFill>
                  <a:schemeClr val="tx1"/>
                </a:solidFill>
                <a:latin typeface="Arial" panose="020B0604020202020204" pitchFamily="34" charset="0"/>
                <a:cs typeface="Arial" panose="020B0604020202020204" pitchFamily="34" charset="0"/>
              </a:rPr>
              <a:t>to anticipate </a:t>
            </a:r>
            <a:r>
              <a:rPr lang="en-US" sz="1900" i="1" dirty="0">
                <a:solidFill>
                  <a:schemeClr val="tx1"/>
                </a:solidFill>
                <a:latin typeface="Arial" panose="020B0604020202020204" pitchFamily="34" charset="0"/>
                <a:cs typeface="Arial" panose="020B0604020202020204" pitchFamily="34" charset="0"/>
              </a:rPr>
              <a:t>and fulfil their wishes,</a:t>
            </a:r>
            <a:endParaRPr lang="en-US" sz="1900" i="1" dirty="0">
              <a:solidFill>
                <a:schemeClr val="tx1"/>
              </a:solidFill>
              <a:latin typeface="Arial" panose="020B0604020202020204" pitchFamily="34" charset="0"/>
              <a:cs typeface="Arial" panose="020B0604020202020204" pitchFamily="34" charset="0"/>
            </a:endParaRPr>
          </a:p>
        </p:txBody>
      </p:sp>
      <p:pic>
        <p:nvPicPr>
          <p:cNvPr id="3074" name="Picture 2" descr="Image result for mandarin oriental hotel group"/>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444208" y="2614771"/>
            <a:ext cx="2373281" cy="1822341"/>
          </a:xfrm>
          <a:prstGeom prst="rect">
            <a:avLst/>
          </a:prstGeom>
          <a:noFill/>
          <a:extLst>
            <a:ext uri="{909E8E84-426E-40DD-AFC4-6F175D3DCCD1}">
              <a14:hiddenFill xmlns:a14="http://schemas.microsoft.com/office/drawing/2010/main">
                <a:solidFill>
                  <a:srgbClr val="FFFFFF"/>
                </a:solidFill>
              </a14:hiddenFill>
            </a:ext>
          </a:extLst>
        </p:spPr>
      </p:pic>
      <p:sp>
        <p:nvSpPr>
          <p:cNvPr id="16" name="Oval 15"/>
          <p:cNvSpPr/>
          <p:nvPr/>
        </p:nvSpPr>
        <p:spPr>
          <a:xfrm rot="2089674">
            <a:off x="8637214" y="2321281"/>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0272516"/>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101</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2" y="1124744"/>
            <a:ext cx="8712968" cy="5509200"/>
          </a:xfrm>
          <a:prstGeom prst="rect">
            <a:avLst/>
          </a:prstGeom>
        </p:spPr>
        <p:txBody>
          <a:bodyPr wrap="square">
            <a:spAutoFit/>
          </a:bodyPr>
          <a:lstStyle/>
          <a:p>
            <a:pPr>
              <a:buClr>
                <a:srgbClr val="0070C0"/>
              </a:buClr>
              <a:buSzPct val="80000"/>
            </a:pPr>
            <a:r>
              <a:rPr lang="en-US" sz="2200" b="1" dirty="0" smtClean="0">
                <a:solidFill>
                  <a:srgbClr val="C00000"/>
                </a:solidFill>
              </a:rPr>
              <a:t>Importance of </a:t>
            </a:r>
            <a:r>
              <a:rPr lang="en-US" sz="2200" b="1" dirty="0">
                <a:solidFill>
                  <a:srgbClr val="C00000"/>
                </a:solidFill>
              </a:rPr>
              <a:t>following customer care policies</a:t>
            </a:r>
          </a:p>
          <a:p>
            <a:pPr marL="401638" indent="-401638">
              <a:buClr>
                <a:srgbClr val="0070C0"/>
              </a:buClr>
              <a:buSzPct val="80000"/>
              <a:buFont typeface="Arial" panose="020B0604020202020204" pitchFamily="34" charset="0"/>
              <a:buChar char="►"/>
            </a:pPr>
            <a:r>
              <a:rPr lang="en-US" sz="2200" dirty="0"/>
              <a:t>The </a:t>
            </a:r>
            <a:r>
              <a:rPr lang="en-US" sz="2200" dirty="0" smtClean="0"/>
              <a:t>term ‘</a:t>
            </a:r>
            <a:r>
              <a:rPr lang="en-US" sz="2200" b="1" i="1" dirty="0" smtClean="0"/>
              <a:t>customer is king</a:t>
            </a:r>
            <a:r>
              <a:rPr lang="en-US" sz="2200" dirty="0" smtClean="0"/>
              <a:t>’ </a:t>
            </a:r>
            <a:r>
              <a:rPr lang="en-US" sz="2200" dirty="0"/>
              <a:t>is often used to describe the value which an organisations places on their customers.</a:t>
            </a:r>
          </a:p>
          <a:p>
            <a:pPr marL="401638" indent="-401638">
              <a:buClr>
                <a:srgbClr val="0070C0"/>
              </a:buClr>
              <a:buSzPct val="80000"/>
              <a:buFont typeface="Arial" panose="020B0604020202020204" pitchFamily="34" charset="0"/>
              <a:buChar char="►"/>
            </a:pPr>
            <a:r>
              <a:rPr lang="en-US" sz="2200" dirty="0"/>
              <a:t>The aim of any customer service policy will be to make customers feel satisfied and valued so that they will want to return. Staff working in a hotel organisation must be made aware of the policy, as this will help them to understand the benefits of good customer service both for themselves and for the company. </a:t>
            </a:r>
            <a:endParaRPr lang="en-US" sz="2200" dirty="0" smtClean="0"/>
          </a:p>
          <a:p>
            <a:pPr marL="401638" indent="-401638">
              <a:buClr>
                <a:srgbClr val="0070C0"/>
              </a:buClr>
              <a:buSzPct val="80000"/>
              <a:buFont typeface="Arial" panose="020B0604020202020204" pitchFamily="34" charset="0"/>
              <a:buChar char="►"/>
            </a:pPr>
            <a:r>
              <a:rPr lang="en-US" sz="2200" dirty="0" smtClean="0"/>
              <a:t>Many </a:t>
            </a:r>
            <a:r>
              <a:rPr lang="en-US" sz="2200" dirty="0"/>
              <a:t>companies now </a:t>
            </a:r>
            <a:r>
              <a:rPr lang="en-US" sz="2200" dirty="0" err="1"/>
              <a:t>organise</a:t>
            </a:r>
            <a:r>
              <a:rPr lang="en-US" sz="2200" dirty="0"/>
              <a:t> specialist-training courses in order to ensure that the staff provides the best possible service to their customers.</a:t>
            </a:r>
          </a:p>
          <a:p>
            <a:pPr marL="401638" indent="-401638">
              <a:buClr>
                <a:srgbClr val="0070C0"/>
              </a:buClr>
              <a:buSzPct val="80000"/>
              <a:buFont typeface="Arial" panose="020B0604020202020204" pitchFamily="34" charset="0"/>
              <a:buChar char="►"/>
            </a:pPr>
            <a:r>
              <a:rPr lang="en-US" sz="2200" dirty="0"/>
              <a:t>In order to improve an organisations standard of customer care and to achieve customer satisfaction all staff must be made aware of the customer care policy and should both understand and appreciate why it is an essential part of the operation of the company.</a:t>
            </a:r>
            <a:endParaRPr lang="en-US" sz="2200" dirty="0"/>
          </a:p>
        </p:txBody>
      </p:sp>
    </p:spTree>
    <p:extLst>
      <p:ext uri="{BB962C8B-B14F-4D97-AF65-F5344CB8AC3E}">
        <p14:creationId xmlns:p14="http://schemas.microsoft.com/office/powerpoint/2010/main" val="399513297"/>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101</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1" y="1124744"/>
            <a:ext cx="5996782" cy="5755422"/>
          </a:xfrm>
          <a:prstGeom prst="rect">
            <a:avLst/>
          </a:prstGeom>
        </p:spPr>
        <p:txBody>
          <a:bodyPr wrap="square">
            <a:spAutoFit/>
          </a:bodyPr>
          <a:lstStyle/>
          <a:p>
            <a:pPr>
              <a:buClr>
                <a:srgbClr val="0070C0"/>
              </a:buClr>
              <a:buSzPct val="80000"/>
            </a:pPr>
            <a:r>
              <a:rPr lang="en-US" sz="2260" b="1" dirty="0" smtClean="0">
                <a:solidFill>
                  <a:srgbClr val="C00000"/>
                </a:solidFill>
              </a:rPr>
              <a:t>Customer service standards</a:t>
            </a:r>
          </a:p>
          <a:p>
            <a:pPr marL="401638" indent="-401638">
              <a:buClr>
                <a:srgbClr val="0070C0"/>
              </a:buClr>
              <a:buSzPct val="80000"/>
              <a:buFont typeface="Arial" panose="020B0604020202020204" pitchFamily="34" charset="0"/>
              <a:buChar char="►"/>
            </a:pPr>
            <a:r>
              <a:rPr lang="en-US" sz="2260" dirty="0" smtClean="0"/>
              <a:t>A key ingredient of providing excellent customer service is the need for standards. There are broadly two types of standards: operational and competence.</a:t>
            </a:r>
          </a:p>
          <a:p>
            <a:pPr marL="401638" indent="-401638">
              <a:buClr>
                <a:srgbClr val="0070C0"/>
              </a:buClr>
              <a:buSzPct val="80000"/>
              <a:buFont typeface="Arial" panose="020B0604020202020204" pitchFamily="34" charset="0"/>
              <a:buChar char="►"/>
            </a:pPr>
            <a:r>
              <a:rPr lang="en-US" sz="2260" dirty="0" smtClean="0"/>
              <a:t>Operational </a:t>
            </a:r>
            <a:r>
              <a:rPr lang="en-US" sz="2260" dirty="0"/>
              <a:t>standards tend to specify what has to be done or said, for example:</a:t>
            </a:r>
          </a:p>
          <a:p>
            <a:pPr marL="742950" indent="-342900">
              <a:buClr>
                <a:srgbClr val="0070C0"/>
              </a:buClr>
              <a:buSzPct val="80000"/>
              <a:buFont typeface="Wingdings" panose="05000000000000000000" pitchFamily="2" charset="2"/>
              <a:buChar char="§"/>
            </a:pPr>
            <a:r>
              <a:rPr lang="en-US" sz="2260" dirty="0" smtClean="0"/>
              <a:t>Receptionists </a:t>
            </a:r>
            <a:r>
              <a:rPr lang="en-US" sz="2260" dirty="0"/>
              <a:t>wear name badges and are encouraged to smile and make eye contact with guests as they approach the desk and use their names whenever possible.</a:t>
            </a:r>
          </a:p>
          <a:p>
            <a:pPr marL="742950" indent="-342900">
              <a:buClr>
                <a:srgbClr val="0070C0"/>
              </a:buClr>
              <a:buSzPct val="80000"/>
              <a:buFont typeface="Wingdings" panose="05000000000000000000" pitchFamily="2" charset="2"/>
              <a:buChar char="§"/>
            </a:pPr>
            <a:r>
              <a:rPr lang="en-US" sz="2260" dirty="0" smtClean="0"/>
              <a:t>Telephones </a:t>
            </a:r>
            <a:r>
              <a:rPr lang="en-US" sz="2260" dirty="0"/>
              <a:t>should be answered before the third ring, with a greeting followed by the name of the hotel or the internal department.</a:t>
            </a:r>
            <a:endParaRPr lang="en-US" sz="2260" dirty="0"/>
          </a:p>
        </p:txBody>
      </p:sp>
      <p:pic>
        <p:nvPicPr>
          <p:cNvPr id="5122" name="Picture 2" descr="Image result for Customer service standard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176293" y="1124744"/>
            <a:ext cx="2716187" cy="2761456"/>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Customer service standard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6293" y="4005064"/>
            <a:ext cx="2716187" cy="26639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8068815"/>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101</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0" y="1124744"/>
            <a:ext cx="8712969" cy="5656933"/>
          </a:xfrm>
          <a:prstGeom prst="rect">
            <a:avLst/>
          </a:prstGeom>
        </p:spPr>
        <p:txBody>
          <a:bodyPr wrap="square">
            <a:spAutoFit/>
          </a:bodyPr>
          <a:lstStyle/>
          <a:p>
            <a:pPr>
              <a:buClr>
                <a:srgbClr val="0070C0"/>
              </a:buClr>
              <a:buSzPct val="80000"/>
            </a:pPr>
            <a:r>
              <a:rPr lang="en-US" sz="2260" b="1" dirty="0" smtClean="0">
                <a:solidFill>
                  <a:srgbClr val="C00000"/>
                </a:solidFill>
              </a:rPr>
              <a:t>Competence standards</a:t>
            </a:r>
          </a:p>
          <a:p>
            <a:pPr marL="401638" indent="-401638">
              <a:buClr>
                <a:srgbClr val="0070C0"/>
              </a:buClr>
              <a:buSzPct val="80000"/>
              <a:buFont typeface="Arial" panose="020B0604020202020204" pitchFamily="34" charset="0"/>
              <a:buChar char="►"/>
            </a:pPr>
            <a:r>
              <a:rPr lang="en-US" sz="2260" dirty="0"/>
              <a:t>Competence standards are designed to describe the action an individual needs to follow to perform a task competently; they specify the ‘how’. For example, to present a positive personal image to customers, employees should</a:t>
            </a:r>
            <a:r>
              <a:rPr lang="en-US" sz="2260" dirty="0" smtClean="0"/>
              <a:t>:</a:t>
            </a:r>
            <a:endParaRPr lang="en-US" sz="2260" dirty="0"/>
          </a:p>
          <a:p>
            <a:pPr marL="800100" indent="-401638">
              <a:buClr>
                <a:srgbClr val="0070C0"/>
              </a:buClr>
              <a:buSzPct val="80000"/>
              <a:buFont typeface="Wingdings" panose="05000000000000000000" pitchFamily="2" charset="2"/>
              <a:buChar char="§"/>
            </a:pPr>
            <a:r>
              <a:rPr lang="en-US" sz="2260" dirty="0" smtClean="0"/>
              <a:t>Always </a:t>
            </a:r>
            <a:r>
              <a:rPr lang="en-US" sz="2260" dirty="0"/>
              <a:t>treat customers in a courteous and helpful manner, even when in stress.</a:t>
            </a:r>
          </a:p>
          <a:p>
            <a:pPr marL="800100" indent="-401638">
              <a:buClr>
                <a:srgbClr val="0070C0"/>
              </a:buClr>
              <a:buSzPct val="80000"/>
              <a:buFont typeface="Wingdings" panose="05000000000000000000" pitchFamily="2" charset="2"/>
              <a:buChar char="§"/>
            </a:pPr>
            <a:r>
              <a:rPr lang="en-US" sz="2260" dirty="0" smtClean="0"/>
              <a:t>Consistently </a:t>
            </a:r>
            <a:r>
              <a:rPr lang="en-US" sz="2260" dirty="0"/>
              <a:t>maintain standards for appearance and behaviour.</a:t>
            </a:r>
          </a:p>
          <a:p>
            <a:pPr marL="800100" indent="-401638">
              <a:buClr>
                <a:srgbClr val="0070C0"/>
              </a:buClr>
              <a:buSzPct val="80000"/>
              <a:buFont typeface="Wingdings" panose="05000000000000000000" pitchFamily="2" charset="2"/>
              <a:buChar char="§"/>
            </a:pPr>
            <a:r>
              <a:rPr lang="en-US" sz="2260" dirty="0" smtClean="0"/>
              <a:t>Ensure </a:t>
            </a:r>
            <a:r>
              <a:rPr lang="en-US" sz="2260" dirty="0"/>
              <a:t>equipment and supplies used in transactions with customers are available, up to date and in good order.</a:t>
            </a:r>
          </a:p>
          <a:p>
            <a:pPr marL="800100" indent="-401638">
              <a:buClr>
                <a:srgbClr val="0070C0"/>
              </a:buClr>
              <a:buSzPct val="80000"/>
              <a:buFont typeface="Wingdings" panose="05000000000000000000" pitchFamily="2" charset="2"/>
              <a:buChar char="§"/>
            </a:pPr>
            <a:r>
              <a:rPr lang="en-US" sz="2260" dirty="0" smtClean="0"/>
              <a:t>Actively </a:t>
            </a:r>
            <a:r>
              <a:rPr lang="en-US" sz="2260" dirty="0"/>
              <a:t>seek opportunities for improving working relationships with customers.</a:t>
            </a:r>
          </a:p>
          <a:p>
            <a:pPr marL="800100" indent="-401638">
              <a:buClr>
                <a:srgbClr val="0070C0"/>
              </a:buClr>
              <a:buSzPct val="80000"/>
              <a:buFont typeface="Wingdings" panose="05000000000000000000" pitchFamily="2" charset="2"/>
              <a:buChar char="§"/>
            </a:pPr>
            <a:r>
              <a:rPr lang="en-US" sz="2260" dirty="0" smtClean="0"/>
              <a:t>Ensure </a:t>
            </a:r>
            <a:r>
              <a:rPr lang="en-US" sz="2260" dirty="0"/>
              <a:t>that own behaviour consistently conveys a positive image of the organisation to current and potential customers.</a:t>
            </a:r>
            <a:endParaRPr lang="en-US" sz="2260" dirty="0"/>
          </a:p>
        </p:txBody>
      </p:sp>
    </p:spTree>
    <p:extLst>
      <p:ext uri="{BB962C8B-B14F-4D97-AF65-F5344CB8AC3E}">
        <p14:creationId xmlns:p14="http://schemas.microsoft.com/office/powerpoint/2010/main" val="377710072"/>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102</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0" y="1124744"/>
            <a:ext cx="5616625" cy="5455340"/>
          </a:xfrm>
          <a:prstGeom prst="rect">
            <a:avLst/>
          </a:prstGeom>
        </p:spPr>
        <p:txBody>
          <a:bodyPr wrap="square">
            <a:spAutoFit/>
          </a:bodyPr>
          <a:lstStyle/>
          <a:p>
            <a:pPr>
              <a:buClr>
                <a:srgbClr val="0070C0"/>
              </a:buClr>
              <a:buSzPct val="80000"/>
            </a:pPr>
            <a:r>
              <a:rPr lang="en-US" sz="2050" b="1" dirty="0" smtClean="0">
                <a:solidFill>
                  <a:srgbClr val="C00000"/>
                </a:solidFill>
              </a:rPr>
              <a:t>Competence standards</a:t>
            </a:r>
          </a:p>
          <a:p>
            <a:pPr marL="401638" indent="-401638">
              <a:buClr>
                <a:srgbClr val="0070C0"/>
              </a:buClr>
              <a:buSzPct val="80000"/>
              <a:buFont typeface="Arial" panose="020B0604020202020204" pitchFamily="34" charset="0"/>
              <a:buChar char="►"/>
            </a:pPr>
            <a:r>
              <a:rPr lang="en-US" sz="2050" dirty="0"/>
              <a:t>Let us now have a look at some examples of how these standards might apply to hotel staff working in a hospitality environment, such as the one shown in </a:t>
            </a:r>
            <a:r>
              <a:rPr lang="en-US" sz="2050" b="1" dirty="0"/>
              <a:t>Fig. 3.3</a:t>
            </a:r>
            <a:r>
              <a:rPr lang="en-US" sz="2050" dirty="0"/>
              <a:t>.</a:t>
            </a:r>
          </a:p>
          <a:p>
            <a:pPr marL="401638" indent="-401638">
              <a:buClr>
                <a:srgbClr val="0070C0"/>
              </a:buClr>
              <a:buSzPct val="80000"/>
              <a:buFont typeface="Arial" panose="020B0604020202020204" pitchFamily="34" charset="0"/>
              <a:buChar char="►"/>
            </a:pPr>
            <a:r>
              <a:rPr lang="en-US" sz="2050" dirty="0"/>
              <a:t>Bar staff will help set up the bar area, stock the shelves and refrigerators so drinks are available and at the correct temperature for service, prepare garnishes, serve drinks, take payment, clear tables, possibly wash glasses (in a machine, generally), and clear up after service. </a:t>
            </a:r>
            <a:endParaRPr lang="en-US" sz="2050" dirty="0" smtClean="0"/>
          </a:p>
          <a:p>
            <a:pPr marL="401638" indent="-401638">
              <a:buClr>
                <a:srgbClr val="0070C0"/>
              </a:buClr>
              <a:buSzPct val="80000"/>
              <a:buFont typeface="Arial" panose="020B0604020202020204" pitchFamily="34" charset="0"/>
              <a:buChar char="►"/>
            </a:pPr>
            <a:r>
              <a:rPr lang="en-US" sz="2050" dirty="0" smtClean="0"/>
              <a:t>Hotel </a:t>
            </a:r>
            <a:r>
              <a:rPr lang="en-US" sz="2050" dirty="0"/>
              <a:t>guests may wish to charge their drinks to their room bill, rather than pay cash. The choice of drinks in a hotel is often wide and cocktails can be a popular choice. </a:t>
            </a:r>
            <a:endParaRPr lang="en-US" sz="2050" dirty="0" smtClean="0"/>
          </a:p>
        </p:txBody>
      </p:sp>
      <p:sp>
        <p:nvSpPr>
          <p:cNvPr id="2" name="Rectangle 1"/>
          <p:cNvSpPr/>
          <p:nvPr/>
        </p:nvSpPr>
        <p:spPr>
          <a:xfrm>
            <a:off x="5796135" y="4437112"/>
            <a:ext cx="3081858" cy="923330"/>
          </a:xfrm>
          <a:prstGeom prst="rect">
            <a:avLst/>
          </a:prstGeom>
        </p:spPr>
        <p:txBody>
          <a:bodyPr wrap="square">
            <a:spAutoFit/>
          </a:bodyPr>
          <a:lstStyle/>
          <a:p>
            <a:r>
              <a:rPr lang="fr-FR" dirty="0"/>
              <a:t>Source: Cambridge 0471 PI Q4 image </a:t>
            </a:r>
            <a:r>
              <a:rPr lang="fr-FR" dirty="0" err="1"/>
              <a:t>June</a:t>
            </a:r>
            <a:r>
              <a:rPr lang="fr-FR" dirty="0"/>
              <a:t> </a:t>
            </a:r>
            <a:r>
              <a:rPr lang="fr-FR" dirty="0" smtClean="0"/>
              <a:t>2010</a:t>
            </a:r>
          </a:p>
          <a:p>
            <a:pPr marL="285750" indent="-285750">
              <a:buClr>
                <a:srgbClr val="C00000"/>
              </a:buClr>
              <a:buSzPct val="80000"/>
              <a:buFont typeface="Arial" panose="020B0604020202020204" pitchFamily="34" charset="0"/>
              <a:buChar char="▲"/>
            </a:pPr>
            <a:r>
              <a:rPr lang="fr-FR" b="1" dirty="0" smtClean="0"/>
              <a:t>Fig. 3.3 </a:t>
            </a:r>
            <a:r>
              <a:rPr lang="fr-FR" dirty="0" smtClean="0"/>
              <a:t>– Bar Staff</a:t>
            </a:r>
            <a:endParaRPr lang="en-US" dirty="0"/>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31100" t="23750" r="31100" b="10626"/>
          <a:stretch/>
        </p:blipFill>
        <p:spPr>
          <a:xfrm>
            <a:off x="5796135" y="1184628"/>
            <a:ext cx="3081857" cy="3210268"/>
          </a:xfrm>
          <a:prstGeom prst="rect">
            <a:avLst/>
          </a:prstGeom>
        </p:spPr>
      </p:pic>
    </p:spTree>
    <p:extLst>
      <p:ext uri="{BB962C8B-B14F-4D97-AF65-F5344CB8AC3E}">
        <p14:creationId xmlns:p14="http://schemas.microsoft.com/office/powerpoint/2010/main" val="899502936"/>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102</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1" y="1124744"/>
            <a:ext cx="5544618" cy="5586145"/>
          </a:xfrm>
          <a:prstGeom prst="rect">
            <a:avLst/>
          </a:prstGeom>
        </p:spPr>
        <p:txBody>
          <a:bodyPr wrap="square">
            <a:spAutoFit/>
          </a:bodyPr>
          <a:lstStyle/>
          <a:p>
            <a:pPr>
              <a:buClr>
                <a:srgbClr val="0070C0"/>
              </a:buClr>
              <a:buSzPct val="80000"/>
            </a:pPr>
            <a:r>
              <a:rPr lang="en-US" sz="2100" b="1" dirty="0" smtClean="0">
                <a:solidFill>
                  <a:srgbClr val="C00000"/>
                </a:solidFill>
              </a:rPr>
              <a:t>Competence standards</a:t>
            </a:r>
          </a:p>
          <a:p>
            <a:pPr marL="401638" indent="-401638">
              <a:buClr>
                <a:srgbClr val="0070C0"/>
              </a:buClr>
              <a:buSzPct val="80000"/>
              <a:buFont typeface="Arial" panose="020B0604020202020204" pitchFamily="34" charset="0"/>
              <a:buChar char="►"/>
            </a:pPr>
            <a:r>
              <a:rPr lang="en-US" sz="2100" dirty="0" smtClean="0"/>
              <a:t>Bar </a:t>
            </a:r>
            <a:r>
              <a:rPr lang="en-US" sz="2100" dirty="0"/>
              <a:t>staff need a good memory to be able to describe the taste of all the drinks served and the skill to blend, whisk, or shake the more exotic drinks. </a:t>
            </a:r>
            <a:endParaRPr lang="en-US" sz="2100" dirty="0" smtClean="0"/>
          </a:p>
          <a:p>
            <a:pPr marL="401638" indent="-401638">
              <a:buClr>
                <a:srgbClr val="0070C0"/>
              </a:buClr>
              <a:buSzPct val="80000"/>
              <a:buFont typeface="Arial" panose="020B0604020202020204" pitchFamily="34" charset="0"/>
              <a:buChar char="►"/>
            </a:pPr>
            <a:r>
              <a:rPr lang="en-US" sz="2100" dirty="0" smtClean="0"/>
              <a:t>They </a:t>
            </a:r>
            <a:r>
              <a:rPr lang="en-US" sz="2100" dirty="0"/>
              <a:t>may also dispense wines and other drinks to restaurant and room service staff. Good customer skills are important and it is important to work in a safe, hygienic manner. </a:t>
            </a:r>
            <a:endParaRPr lang="en-US" sz="2100" dirty="0" smtClean="0"/>
          </a:p>
          <a:p>
            <a:pPr marL="401638" indent="-401638">
              <a:buClr>
                <a:srgbClr val="0070C0"/>
              </a:buClr>
              <a:buSzPct val="80000"/>
              <a:buFont typeface="Arial" panose="020B0604020202020204" pitchFamily="34" charset="0"/>
              <a:buChar char="►"/>
            </a:pPr>
            <a:r>
              <a:rPr lang="en-US" sz="2100" dirty="0" smtClean="0"/>
              <a:t>High </a:t>
            </a:r>
            <a:r>
              <a:rPr lang="en-US" sz="2100" dirty="0"/>
              <a:t>standards of personal presentation and hygiene give the right impression to the customers. </a:t>
            </a:r>
            <a:endParaRPr lang="en-US" sz="2100" dirty="0" smtClean="0"/>
          </a:p>
          <a:p>
            <a:pPr marL="401638" indent="-401638">
              <a:buClr>
                <a:srgbClr val="0070C0"/>
              </a:buClr>
              <a:buSzPct val="80000"/>
              <a:buFont typeface="Arial" panose="020B0604020202020204" pitchFamily="34" charset="0"/>
              <a:buChar char="►"/>
            </a:pPr>
            <a:r>
              <a:rPr lang="en-US" sz="2100" dirty="0" smtClean="0"/>
              <a:t>In </a:t>
            </a:r>
            <a:r>
              <a:rPr lang="en-US" sz="2100" dirty="0"/>
              <a:t>some properties, bar staff will also serve drinks (which may include teas and coffees) to guests in the lounge, by the pool, and in their room.</a:t>
            </a:r>
            <a:endParaRPr lang="en-US" sz="2100" dirty="0"/>
          </a:p>
        </p:txBody>
      </p:sp>
      <p:sp>
        <p:nvSpPr>
          <p:cNvPr id="5" name="Rectangle 4"/>
          <p:cNvSpPr/>
          <p:nvPr/>
        </p:nvSpPr>
        <p:spPr>
          <a:xfrm>
            <a:off x="5796135" y="4437112"/>
            <a:ext cx="3081858" cy="923330"/>
          </a:xfrm>
          <a:prstGeom prst="rect">
            <a:avLst/>
          </a:prstGeom>
        </p:spPr>
        <p:txBody>
          <a:bodyPr wrap="square">
            <a:spAutoFit/>
          </a:bodyPr>
          <a:lstStyle/>
          <a:p>
            <a:r>
              <a:rPr lang="fr-FR" dirty="0"/>
              <a:t>Source: Cambridge 0471 PI Q4 image </a:t>
            </a:r>
            <a:r>
              <a:rPr lang="fr-FR" dirty="0" err="1"/>
              <a:t>June</a:t>
            </a:r>
            <a:r>
              <a:rPr lang="fr-FR" dirty="0"/>
              <a:t> </a:t>
            </a:r>
            <a:r>
              <a:rPr lang="fr-FR" dirty="0" smtClean="0"/>
              <a:t>2010</a:t>
            </a:r>
          </a:p>
          <a:p>
            <a:pPr marL="285750" indent="-285750">
              <a:buClr>
                <a:srgbClr val="C00000"/>
              </a:buClr>
              <a:buSzPct val="80000"/>
              <a:buFont typeface="Arial" panose="020B0604020202020204" pitchFamily="34" charset="0"/>
              <a:buChar char="▲"/>
            </a:pPr>
            <a:r>
              <a:rPr lang="fr-FR" b="1" dirty="0" smtClean="0"/>
              <a:t>Fig. 3.3 </a:t>
            </a:r>
            <a:r>
              <a:rPr lang="fr-FR" dirty="0" smtClean="0"/>
              <a:t>– Bar Staff</a:t>
            </a:r>
            <a:endParaRPr lang="en-US" dirty="0"/>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31100" t="23750" r="31100" b="10626"/>
          <a:stretch/>
        </p:blipFill>
        <p:spPr>
          <a:xfrm>
            <a:off x="5796135" y="1184628"/>
            <a:ext cx="3081857" cy="3210268"/>
          </a:xfrm>
          <a:prstGeom prst="rect">
            <a:avLst/>
          </a:prstGeom>
        </p:spPr>
      </p:pic>
    </p:spTree>
    <p:extLst>
      <p:ext uri="{BB962C8B-B14F-4D97-AF65-F5344CB8AC3E}">
        <p14:creationId xmlns:p14="http://schemas.microsoft.com/office/powerpoint/2010/main" val="742821375"/>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102</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5" name="Rectangle 4"/>
          <p:cNvSpPr/>
          <p:nvPr/>
        </p:nvSpPr>
        <p:spPr>
          <a:xfrm>
            <a:off x="5796135" y="4437112"/>
            <a:ext cx="3081858" cy="646331"/>
          </a:xfrm>
          <a:prstGeom prst="rect">
            <a:avLst/>
          </a:prstGeom>
        </p:spPr>
        <p:txBody>
          <a:bodyPr wrap="square">
            <a:spAutoFit/>
          </a:bodyPr>
          <a:lstStyle/>
          <a:p>
            <a:r>
              <a:rPr lang="fr-FR" dirty="0"/>
              <a:t>Source: Cambridge 0471 PI Q4 image </a:t>
            </a:r>
            <a:r>
              <a:rPr lang="fr-FR" dirty="0" err="1"/>
              <a:t>June</a:t>
            </a:r>
            <a:r>
              <a:rPr lang="fr-FR" dirty="0"/>
              <a:t> </a:t>
            </a:r>
            <a:r>
              <a:rPr lang="fr-FR" dirty="0" smtClean="0"/>
              <a:t>2010</a:t>
            </a:r>
          </a:p>
        </p:txBody>
      </p:sp>
      <p:sp>
        <p:nvSpPr>
          <p:cNvPr id="7" name="Rounded Rectangle 6"/>
          <p:cNvSpPr/>
          <p:nvPr/>
        </p:nvSpPr>
        <p:spPr>
          <a:xfrm>
            <a:off x="190262" y="1161499"/>
            <a:ext cx="8727370" cy="5507861"/>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100" b="1" dirty="0" smtClean="0">
                <a:solidFill>
                  <a:srgbClr val="C00000"/>
                </a:solidFill>
                <a:latin typeface="Arial" panose="020B0604020202020204" pitchFamily="34" charset="0"/>
                <a:cs typeface="Arial" panose="020B0604020202020204" pitchFamily="34" charset="0"/>
              </a:rPr>
              <a:t>Example</a:t>
            </a:r>
            <a:endParaRPr lang="en-US" sz="2100" b="1" dirty="0">
              <a:solidFill>
                <a:srgbClr val="C00000"/>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pPr>
            <a:r>
              <a:rPr lang="en-US" sz="2100" dirty="0">
                <a:solidFill>
                  <a:schemeClr val="tx1"/>
                </a:solidFill>
                <a:latin typeface="Arial" panose="020B0604020202020204" pitchFamily="34" charset="0"/>
                <a:cs typeface="Arial" panose="020B0604020202020204" pitchFamily="34" charset="0"/>
              </a:rPr>
              <a:t>The word concierge has French origin and it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means </a:t>
            </a:r>
            <a:r>
              <a:rPr lang="en-US" sz="2100" dirty="0">
                <a:solidFill>
                  <a:schemeClr val="tx1"/>
                </a:solidFill>
                <a:latin typeface="Arial" panose="020B0604020202020204" pitchFamily="34" charset="0"/>
                <a:cs typeface="Arial" panose="020B0604020202020204" pitchFamily="34" charset="0"/>
              </a:rPr>
              <a:t>‘keeper of the keys’. Basically this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profession </a:t>
            </a:r>
            <a:r>
              <a:rPr lang="en-US" sz="2100" dirty="0">
                <a:solidFill>
                  <a:schemeClr val="tx1"/>
                </a:solidFill>
                <a:latin typeface="Arial" panose="020B0604020202020204" pitchFamily="34" charset="0"/>
                <a:cs typeface="Arial" panose="020B0604020202020204" pitchFamily="34" charset="0"/>
              </a:rPr>
              <a:t>dates back to medieval France,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when </a:t>
            </a:r>
            <a:r>
              <a:rPr lang="en-US" sz="2100" dirty="0">
                <a:solidFill>
                  <a:schemeClr val="tx1"/>
                </a:solidFill>
                <a:latin typeface="Arial" panose="020B0604020202020204" pitchFamily="34" charset="0"/>
                <a:cs typeface="Arial" panose="020B0604020202020204" pitchFamily="34" charset="0"/>
              </a:rPr>
              <a:t>individuals were employed to look after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homes </a:t>
            </a:r>
            <a:r>
              <a:rPr lang="en-US" sz="2100" dirty="0">
                <a:solidFill>
                  <a:schemeClr val="tx1"/>
                </a:solidFill>
                <a:latin typeface="Arial" panose="020B0604020202020204" pitchFamily="34" charset="0"/>
                <a:cs typeface="Arial" panose="020B0604020202020204" pitchFamily="34" charset="0"/>
              </a:rPr>
              <a:t>and castles and were given the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responsibilities </a:t>
            </a:r>
            <a:r>
              <a:rPr lang="en-US" sz="2100" dirty="0">
                <a:solidFill>
                  <a:schemeClr val="tx1"/>
                </a:solidFill>
                <a:latin typeface="Arial" panose="020B0604020202020204" pitchFamily="34" charset="0"/>
                <a:cs typeface="Arial" panose="020B0604020202020204" pitchFamily="34" charset="0"/>
              </a:rPr>
              <a:t>of fulfilling the requests of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guests</a:t>
            </a:r>
            <a:r>
              <a:rPr lang="en-US" sz="2100" dirty="0">
                <a:solidFill>
                  <a:schemeClr val="tx1"/>
                </a:solidFill>
                <a:latin typeface="Arial" panose="020B0604020202020204" pitchFamily="34" charset="0"/>
                <a:cs typeface="Arial" panose="020B0604020202020204" pitchFamily="34" charset="0"/>
              </a:rPr>
              <a:t>. </a:t>
            </a:r>
          </a:p>
          <a:p>
            <a:pPr marL="342900" indent="-342900">
              <a:buClr>
                <a:srgbClr val="C00000"/>
              </a:buClr>
              <a:buSzPct val="80000"/>
              <a:buFont typeface="Arial" panose="020B0604020202020204" pitchFamily="34" charset="0"/>
              <a:buChar char="►"/>
            </a:pPr>
            <a:r>
              <a:rPr lang="en-US" sz="2100" dirty="0" smtClean="0">
                <a:solidFill>
                  <a:schemeClr val="tx1"/>
                </a:solidFill>
                <a:latin typeface="Arial" panose="020B0604020202020204" pitchFamily="34" charset="0"/>
                <a:cs typeface="Arial" panose="020B0604020202020204" pitchFamily="34" charset="0"/>
              </a:rPr>
              <a:t>A </a:t>
            </a:r>
            <a:r>
              <a:rPr lang="en-US" sz="2100" dirty="0">
                <a:solidFill>
                  <a:schemeClr val="tx1"/>
                </a:solidFill>
                <a:latin typeface="Arial" panose="020B0604020202020204" pitchFamily="34" charset="0"/>
                <a:cs typeface="Arial" panose="020B0604020202020204" pitchFamily="34" charset="0"/>
              </a:rPr>
              <a:t>concierge works in the lobby of a hotel,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providing </a:t>
            </a:r>
            <a:r>
              <a:rPr lang="en-US" sz="2100" dirty="0">
                <a:solidFill>
                  <a:schemeClr val="tx1"/>
                </a:solidFill>
                <a:latin typeface="Arial" panose="020B0604020202020204" pitchFamily="34" charset="0"/>
                <a:cs typeface="Arial" panose="020B0604020202020204" pitchFamily="34" charset="0"/>
              </a:rPr>
              <a:t>personal service to a hotels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customers </a:t>
            </a:r>
            <a:r>
              <a:rPr lang="en-US" sz="2100" dirty="0">
                <a:solidFill>
                  <a:schemeClr val="tx1"/>
                </a:solidFill>
                <a:latin typeface="Arial" panose="020B0604020202020204" pitchFamily="34" charset="0"/>
                <a:cs typeface="Arial" panose="020B0604020202020204" pitchFamily="34" charset="0"/>
              </a:rPr>
              <a:t>and visitors while managing </a:t>
            </a:r>
            <a:r>
              <a:rPr lang="en-US" sz="2100" dirty="0" smtClean="0">
                <a:solidFill>
                  <a:schemeClr val="tx1"/>
                </a:solidFill>
                <a:latin typeface="Arial" panose="020B0604020202020204" pitchFamily="34" charset="0"/>
                <a:cs typeface="Arial" panose="020B0604020202020204" pitchFamily="34" charset="0"/>
              </a:rPr>
              <a:t>aspects </a:t>
            </a:r>
            <a:r>
              <a:rPr lang="en-US" sz="2100" dirty="0">
                <a:solidFill>
                  <a:schemeClr val="tx1"/>
                </a:solidFill>
                <a:latin typeface="Arial" panose="020B0604020202020204" pitchFamily="34" charset="0"/>
                <a:cs typeface="Arial" panose="020B0604020202020204" pitchFamily="34" charset="0"/>
              </a:rPr>
              <a:t>of the lobby’s presentation and overall appearance. </a:t>
            </a:r>
            <a:endParaRPr lang="en-US" sz="2100" dirty="0" smtClean="0">
              <a:solidFill>
                <a:schemeClr val="tx1"/>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pPr>
            <a:r>
              <a:rPr lang="en-US" sz="2100" dirty="0" smtClean="0">
                <a:solidFill>
                  <a:schemeClr val="tx1"/>
                </a:solidFill>
                <a:latin typeface="Arial" panose="020B0604020202020204" pitchFamily="34" charset="0"/>
                <a:cs typeface="Arial" panose="020B0604020202020204" pitchFamily="34" charset="0"/>
              </a:rPr>
              <a:t>Concierges </a:t>
            </a:r>
            <a:r>
              <a:rPr lang="en-US" sz="2100" dirty="0">
                <a:solidFill>
                  <a:schemeClr val="tx1"/>
                </a:solidFill>
                <a:latin typeface="Arial" panose="020B0604020202020204" pitchFamily="34" charset="0"/>
                <a:cs typeface="Arial" panose="020B0604020202020204" pitchFamily="34" charset="0"/>
              </a:rPr>
              <a:t>are expected to have excellent knowledge of the hotel’s surrounding area because they are often required to recommend restaurants, theatres and other attractions to hotel guests.</a:t>
            </a:r>
          </a:p>
          <a:p>
            <a:pPr marL="342900" indent="-342900">
              <a:buClr>
                <a:srgbClr val="C00000"/>
              </a:buClr>
              <a:buSzPct val="80000"/>
              <a:buFont typeface="Arial" panose="020B0604020202020204" pitchFamily="34" charset="0"/>
              <a:buChar char="►"/>
            </a:pPr>
            <a:r>
              <a:rPr lang="en-US" sz="2100" dirty="0">
                <a:solidFill>
                  <a:schemeClr val="tx1"/>
                </a:solidFill>
                <a:latin typeface="Arial" panose="020B0604020202020204" pitchFamily="34" charset="0"/>
                <a:cs typeface="Arial" panose="020B0604020202020204" pitchFamily="34" charset="0"/>
              </a:rPr>
              <a:t>Since the role of a concierge is highly visible, the importance of personal presentation is highly stressed</a:t>
            </a:r>
            <a:r>
              <a:rPr lang="en-US" sz="2100" dirty="0" smtClean="0">
                <a:solidFill>
                  <a:schemeClr val="tx1"/>
                </a:solidFill>
                <a:latin typeface="Arial" panose="020B0604020202020204" pitchFamily="34" charset="0"/>
                <a:cs typeface="Arial" panose="020B0604020202020204" pitchFamily="34" charset="0"/>
              </a:rPr>
              <a:t>.</a:t>
            </a:r>
            <a:endParaRPr lang="en-US" sz="2100" dirty="0">
              <a:solidFill>
                <a:schemeClr val="tx1"/>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516216" y="1268760"/>
            <a:ext cx="2304256" cy="2448272"/>
          </a:xfrm>
          <a:prstGeom prst="rect">
            <a:avLst/>
          </a:prstGeom>
        </p:spPr>
      </p:pic>
      <p:sp>
        <p:nvSpPr>
          <p:cNvPr id="10" name="Rectangle 9"/>
          <p:cNvSpPr/>
          <p:nvPr/>
        </p:nvSpPr>
        <p:spPr>
          <a:xfrm>
            <a:off x="6300192" y="3750131"/>
            <a:ext cx="2520280" cy="584775"/>
          </a:xfrm>
          <a:prstGeom prst="rect">
            <a:avLst/>
          </a:prstGeom>
        </p:spPr>
        <p:txBody>
          <a:bodyPr wrap="square">
            <a:spAutoFit/>
          </a:bodyPr>
          <a:lstStyle/>
          <a:p>
            <a:r>
              <a:rPr lang="fr-FR" sz="1600" dirty="0"/>
              <a:t>Source: Cambridge 0471 </a:t>
            </a:r>
            <a:r>
              <a:rPr lang="fr-FR" sz="1600" dirty="0" smtClean="0"/>
              <a:t>P1 </a:t>
            </a:r>
            <a:r>
              <a:rPr lang="fr-FR" sz="1600" dirty="0"/>
              <a:t>Q4 image </a:t>
            </a:r>
            <a:r>
              <a:rPr lang="fr-FR" sz="1600" dirty="0" err="1"/>
              <a:t>June</a:t>
            </a:r>
            <a:r>
              <a:rPr lang="fr-FR" sz="1600" dirty="0"/>
              <a:t> </a:t>
            </a:r>
            <a:r>
              <a:rPr lang="fr-FR" sz="1600" dirty="0" smtClean="0"/>
              <a:t>2010</a:t>
            </a:r>
          </a:p>
        </p:txBody>
      </p:sp>
      <p:sp>
        <p:nvSpPr>
          <p:cNvPr id="8" name="Oval 7"/>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0654821"/>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7" name="Rounded Rectangle 6"/>
          <p:cNvSpPr/>
          <p:nvPr/>
        </p:nvSpPr>
        <p:spPr>
          <a:xfrm>
            <a:off x="190262" y="1161499"/>
            <a:ext cx="8727370" cy="5507861"/>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100" b="1" dirty="0" smtClean="0">
                <a:solidFill>
                  <a:srgbClr val="C00000"/>
                </a:solidFill>
                <a:latin typeface="Arial" panose="020B0604020202020204" pitchFamily="34" charset="0"/>
                <a:cs typeface="Arial" panose="020B0604020202020204" pitchFamily="34" charset="0"/>
              </a:rPr>
              <a:t>Example</a:t>
            </a:r>
            <a:endParaRPr lang="en-US" sz="2100" b="1" dirty="0">
              <a:solidFill>
                <a:srgbClr val="C00000"/>
              </a:solidFill>
              <a:latin typeface="Arial" panose="020B0604020202020204" pitchFamily="34" charset="0"/>
              <a:cs typeface="Arial" panose="020B0604020202020204" pitchFamily="34" charset="0"/>
            </a:endParaRPr>
          </a:p>
          <a:p>
            <a:pPr marL="342900" indent="-342900">
              <a:buClr>
                <a:srgbClr val="C00000"/>
              </a:buClr>
              <a:buSzPct val="80000"/>
              <a:buFont typeface="Arial" panose="020B0604020202020204" pitchFamily="34" charset="0"/>
              <a:buChar char="►"/>
            </a:pPr>
            <a:r>
              <a:rPr lang="en-US" sz="2100" dirty="0" smtClean="0">
                <a:solidFill>
                  <a:schemeClr val="tx1"/>
                </a:solidFill>
                <a:latin typeface="Arial" panose="020B0604020202020204" pitchFamily="34" charset="0"/>
                <a:cs typeface="Arial" panose="020B0604020202020204" pitchFamily="34" charset="0"/>
              </a:rPr>
              <a:t>A </a:t>
            </a:r>
            <a:r>
              <a:rPr lang="en-US" sz="2100" dirty="0">
                <a:solidFill>
                  <a:schemeClr val="tx1"/>
                </a:solidFill>
                <a:latin typeface="Arial" panose="020B0604020202020204" pitchFamily="34" charset="0"/>
                <a:cs typeface="Arial" panose="020B0604020202020204" pitchFamily="34" charset="0"/>
              </a:rPr>
              <a:t>large number of concierge duties and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responsibilities </a:t>
            </a:r>
            <a:r>
              <a:rPr lang="en-US" sz="2100" dirty="0">
                <a:solidFill>
                  <a:schemeClr val="tx1"/>
                </a:solidFill>
                <a:latin typeface="Arial" panose="020B0604020202020204" pitchFamily="34" charset="0"/>
                <a:cs typeface="Arial" panose="020B0604020202020204" pitchFamily="34" charset="0"/>
              </a:rPr>
              <a:t>could be done by the </a:t>
            </a:r>
            <a:r>
              <a:rPr lang="en-US" sz="2100" dirty="0" smtClean="0">
                <a:solidFill>
                  <a:schemeClr val="tx1"/>
                </a:solidFill>
                <a:latin typeface="Arial" panose="020B0604020202020204" pitchFamily="34" charset="0"/>
                <a:cs typeface="Arial" panose="020B0604020202020204" pitchFamily="34" charset="0"/>
              </a:rPr>
              <a:t>hotel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receptionist </a:t>
            </a:r>
            <a:r>
              <a:rPr lang="en-US" sz="2100" dirty="0">
                <a:solidFill>
                  <a:schemeClr val="tx1"/>
                </a:solidFill>
                <a:latin typeface="Arial" panose="020B0604020202020204" pitchFamily="34" charset="0"/>
                <a:cs typeface="Arial" panose="020B0604020202020204" pitchFamily="34" charset="0"/>
              </a:rPr>
              <a:t>using the Internet, but </a:t>
            </a:r>
            <a:r>
              <a:rPr lang="en-US" sz="2100" dirty="0" smtClean="0">
                <a:solidFill>
                  <a:schemeClr val="tx1"/>
                </a:solidFill>
                <a:latin typeface="Arial" panose="020B0604020202020204" pitchFamily="34" charset="0"/>
                <a:cs typeface="Arial" panose="020B0604020202020204" pitchFamily="34" charset="0"/>
              </a:rPr>
              <a:t>neither </a:t>
            </a:r>
            <a:r>
              <a:rPr lang="en-US" sz="2100" dirty="0">
                <a:solidFill>
                  <a:schemeClr val="tx1"/>
                </a:solidFill>
                <a:latin typeface="Arial" panose="020B0604020202020204" pitchFamily="34" charset="0"/>
                <a:cs typeface="Arial" panose="020B0604020202020204" pitchFamily="34" charset="0"/>
              </a:rPr>
              <a:t>the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Internet </a:t>
            </a:r>
            <a:r>
              <a:rPr lang="en-US" sz="2100" dirty="0">
                <a:solidFill>
                  <a:schemeClr val="tx1"/>
                </a:solidFill>
                <a:latin typeface="Arial" panose="020B0604020202020204" pitchFamily="34" charset="0"/>
                <a:cs typeface="Arial" panose="020B0604020202020204" pitchFamily="34" charset="0"/>
              </a:rPr>
              <a:t>nor the hotel </a:t>
            </a:r>
            <a:r>
              <a:rPr lang="en-US" sz="2100" dirty="0" smtClean="0">
                <a:solidFill>
                  <a:schemeClr val="tx1"/>
                </a:solidFill>
                <a:latin typeface="Arial" panose="020B0604020202020204" pitchFamily="34" charset="0"/>
                <a:cs typeface="Arial" panose="020B0604020202020204" pitchFamily="34" charset="0"/>
              </a:rPr>
              <a:t>receptionist </a:t>
            </a:r>
            <a:r>
              <a:rPr lang="en-US" sz="2100" dirty="0">
                <a:solidFill>
                  <a:schemeClr val="tx1"/>
                </a:solidFill>
                <a:latin typeface="Arial" panose="020B0604020202020204" pitchFamily="34" charset="0"/>
                <a:cs typeface="Arial" panose="020B0604020202020204" pitchFamily="34" charset="0"/>
              </a:rPr>
              <a:t>could replace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the </a:t>
            </a:r>
            <a:r>
              <a:rPr lang="en-US" sz="2100" dirty="0">
                <a:solidFill>
                  <a:schemeClr val="tx1"/>
                </a:solidFill>
                <a:latin typeface="Arial" panose="020B0604020202020204" pitchFamily="34" charset="0"/>
                <a:cs typeface="Arial" panose="020B0604020202020204" pitchFamily="34" charset="0"/>
              </a:rPr>
              <a:t>concierge </a:t>
            </a:r>
            <a:r>
              <a:rPr lang="en-US" sz="2100" dirty="0" smtClean="0">
                <a:solidFill>
                  <a:schemeClr val="tx1"/>
                </a:solidFill>
                <a:latin typeface="Arial" panose="020B0604020202020204" pitchFamily="34" charset="0"/>
                <a:cs typeface="Arial" panose="020B0604020202020204" pitchFamily="34" charset="0"/>
              </a:rPr>
              <a:t>or </a:t>
            </a:r>
            <a:r>
              <a:rPr lang="en-US" sz="2100" dirty="0">
                <a:solidFill>
                  <a:schemeClr val="tx1"/>
                </a:solidFill>
                <a:latin typeface="Arial" panose="020B0604020202020204" pitchFamily="34" charset="0"/>
                <a:cs typeface="Arial" panose="020B0604020202020204" pitchFamily="34" charset="0"/>
              </a:rPr>
              <a:t>give the level of personal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customer service </a:t>
            </a:r>
            <a:r>
              <a:rPr lang="en-US" sz="2100" dirty="0">
                <a:solidFill>
                  <a:schemeClr val="tx1"/>
                </a:solidFill>
                <a:latin typeface="Arial" panose="020B0604020202020204" pitchFamily="34" charset="0"/>
                <a:cs typeface="Arial" panose="020B0604020202020204" pitchFamily="34" charset="0"/>
              </a:rPr>
              <a:t>that guests have come to </a:t>
            </a:r>
            <a:r>
              <a:rPr lang="en-US" sz="2100" dirty="0" smtClean="0">
                <a:solidFill>
                  <a:schemeClr val="tx1"/>
                </a:solidFill>
                <a:latin typeface="Arial" panose="020B0604020202020204" pitchFamily="34" charset="0"/>
                <a:cs typeface="Arial" panose="020B0604020202020204" pitchFamily="34" charset="0"/>
              </a:rPr>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expect</a:t>
            </a:r>
            <a:r>
              <a:rPr lang="en-US" sz="2100" dirty="0">
                <a:solidFill>
                  <a:schemeClr val="tx1"/>
                </a:solidFill>
                <a:latin typeface="Arial" panose="020B0604020202020204" pitchFamily="34" charset="0"/>
                <a:cs typeface="Arial" panose="020B0604020202020204" pitchFamily="34" charset="0"/>
              </a:rPr>
              <a:t>.</a:t>
            </a:r>
          </a:p>
          <a:p>
            <a:pPr marL="342900" indent="-342900">
              <a:buClr>
                <a:srgbClr val="C00000"/>
              </a:buClr>
              <a:buSzPct val="80000"/>
              <a:buFont typeface="Arial" panose="020B0604020202020204" pitchFamily="34" charset="0"/>
              <a:buChar char="►"/>
            </a:pPr>
            <a:r>
              <a:rPr lang="en-US" sz="2100" dirty="0">
                <a:solidFill>
                  <a:schemeClr val="tx1"/>
                </a:solidFill>
                <a:latin typeface="Arial" panose="020B0604020202020204" pitchFamily="34" charset="0"/>
                <a:cs typeface="Arial" panose="020B0604020202020204" pitchFamily="34" charset="0"/>
              </a:rPr>
              <a:t>The main concierge duties will include </a:t>
            </a:r>
            <a:r>
              <a:rPr lang="en-US" sz="2100" dirty="0" smtClean="0">
                <a:solidFill>
                  <a:schemeClr val="tx1"/>
                </a:solidFill>
                <a:latin typeface="Arial" panose="020B0604020202020204" pitchFamily="34" charset="0"/>
                <a:cs typeface="Arial" panose="020B0604020202020204" pitchFamily="34" charset="0"/>
              </a:rPr>
              <a:t>the </a:t>
            </a:r>
            <a:br>
              <a:rPr lang="en-US" sz="2100" dirty="0" smtClean="0">
                <a:solidFill>
                  <a:schemeClr val="tx1"/>
                </a:solidFill>
                <a:latin typeface="Arial" panose="020B0604020202020204" pitchFamily="34" charset="0"/>
                <a:cs typeface="Arial" panose="020B0604020202020204" pitchFamily="34" charset="0"/>
              </a:rPr>
            </a:br>
            <a:r>
              <a:rPr lang="en-US" sz="2100" dirty="0" smtClean="0">
                <a:solidFill>
                  <a:schemeClr val="tx1"/>
                </a:solidFill>
                <a:latin typeface="Arial" panose="020B0604020202020204" pitchFamily="34" charset="0"/>
                <a:cs typeface="Arial" panose="020B0604020202020204" pitchFamily="34" charset="0"/>
              </a:rPr>
              <a:t>following</a:t>
            </a:r>
            <a:r>
              <a:rPr lang="en-US" sz="2100" dirty="0">
                <a:solidFill>
                  <a:schemeClr val="tx1"/>
                </a:solidFill>
                <a:latin typeface="Arial" panose="020B0604020202020204" pitchFamily="34" charset="0"/>
                <a:cs typeface="Arial" panose="020B0604020202020204" pitchFamily="34" charset="0"/>
              </a:rPr>
              <a:t>:</a:t>
            </a:r>
          </a:p>
          <a:p>
            <a:pPr marL="571500" indent="-285750">
              <a:buClr>
                <a:srgbClr val="C00000"/>
              </a:buClr>
              <a:buSzPct val="80000"/>
              <a:buFont typeface="Wingdings" panose="05000000000000000000" pitchFamily="2" charset="2"/>
              <a:buChar char="§"/>
            </a:pPr>
            <a:r>
              <a:rPr lang="en-US" sz="2100" dirty="0">
                <a:solidFill>
                  <a:schemeClr val="tx1"/>
                </a:solidFill>
                <a:latin typeface="Arial" panose="020B0604020202020204" pitchFamily="34" charset="0"/>
                <a:cs typeface="Arial" panose="020B0604020202020204" pitchFamily="34" charset="0"/>
              </a:rPr>
              <a:t>Provide directions about visiting the local area.</a:t>
            </a:r>
          </a:p>
          <a:p>
            <a:pPr marL="571500" indent="-285750">
              <a:buClr>
                <a:srgbClr val="C00000"/>
              </a:buClr>
              <a:buSzPct val="80000"/>
              <a:buFont typeface="Wingdings" panose="05000000000000000000" pitchFamily="2" charset="2"/>
              <a:buChar char="§"/>
            </a:pPr>
            <a:r>
              <a:rPr lang="en-US" sz="2100" dirty="0">
                <a:solidFill>
                  <a:schemeClr val="tx1"/>
                </a:solidFill>
                <a:latin typeface="Arial" panose="020B0604020202020204" pitchFamily="34" charset="0"/>
                <a:cs typeface="Arial" panose="020B0604020202020204" pitchFamily="34" charset="0"/>
              </a:rPr>
              <a:t>Take care of guests’ essentials and belongings.</a:t>
            </a:r>
          </a:p>
          <a:p>
            <a:pPr marL="571500" indent="-285750">
              <a:buClr>
                <a:srgbClr val="C00000"/>
              </a:buClr>
              <a:buSzPct val="80000"/>
              <a:buFont typeface="Wingdings" panose="05000000000000000000" pitchFamily="2" charset="2"/>
              <a:buChar char="§"/>
            </a:pPr>
            <a:r>
              <a:rPr lang="en-US" sz="2100" dirty="0" smtClean="0">
                <a:solidFill>
                  <a:schemeClr val="tx1"/>
                </a:solidFill>
                <a:latin typeface="Arial" panose="020B0604020202020204" pitchFamily="34" charset="0"/>
                <a:cs typeface="Arial" panose="020B0604020202020204" pitchFamily="34" charset="0"/>
              </a:rPr>
              <a:t>Suggest </a:t>
            </a:r>
            <a:r>
              <a:rPr lang="en-US" sz="2100" dirty="0">
                <a:solidFill>
                  <a:schemeClr val="tx1"/>
                </a:solidFill>
                <a:latin typeface="Arial" panose="020B0604020202020204" pitchFamily="34" charset="0"/>
                <a:cs typeface="Arial" panose="020B0604020202020204" pitchFamily="34" charset="0"/>
              </a:rPr>
              <a:t>restaurants, shopping locations, spas, </a:t>
            </a:r>
            <a:r>
              <a:rPr lang="en-US" sz="2100" dirty="0" smtClean="0">
                <a:solidFill>
                  <a:schemeClr val="tx1"/>
                </a:solidFill>
                <a:latin typeface="Arial" panose="020B0604020202020204" pitchFamily="34" charset="0"/>
                <a:cs typeface="Arial" panose="020B0604020202020204" pitchFamily="34" charset="0"/>
              </a:rPr>
              <a:t>health </a:t>
            </a:r>
            <a:r>
              <a:rPr lang="en-US" sz="2100" dirty="0">
                <a:solidFill>
                  <a:schemeClr val="tx1"/>
                </a:solidFill>
                <a:latin typeface="Arial" panose="020B0604020202020204" pitchFamily="34" charset="0"/>
                <a:cs typeface="Arial" panose="020B0604020202020204" pitchFamily="34" charset="0"/>
              </a:rPr>
              <a:t>services and other places of interest for the guest in the area</a:t>
            </a:r>
          </a:p>
          <a:p>
            <a:pPr marL="571500" indent="-285750">
              <a:buClr>
                <a:srgbClr val="C00000"/>
              </a:buClr>
              <a:buSzPct val="80000"/>
              <a:buFont typeface="Wingdings" panose="05000000000000000000" pitchFamily="2" charset="2"/>
              <a:buChar char="§"/>
            </a:pPr>
            <a:r>
              <a:rPr lang="en-US" sz="2100" dirty="0" smtClean="0">
                <a:solidFill>
                  <a:schemeClr val="tx1"/>
                </a:solidFill>
                <a:latin typeface="Arial" panose="020B0604020202020204" pitchFamily="34" charset="0"/>
                <a:cs typeface="Arial" panose="020B0604020202020204" pitchFamily="34" charset="0"/>
              </a:rPr>
              <a:t>Arrange </a:t>
            </a:r>
            <a:r>
              <a:rPr lang="en-US" sz="2100" dirty="0">
                <a:solidFill>
                  <a:schemeClr val="tx1"/>
                </a:solidFill>
                <a:latin typeface="Arial" panose="020B0604020202020204" pitchFamily="34" charset="0"/>
                <a:cs typeface="Arial" panose="020B0604020202020204" pitchFamily="34" charset="0"/>
              </a:rPr>
              <a:t>reservations for dinners, concerts and shows</a:t>
            </a:r>
          </a:p>
          <a:p>
            <a:pPr marL="571500" indent="-285750">
              <a:buClr>
                <a:srgbClr val="C00000"/>
              </a:buClr>
              <a:buSzPct val="80000"/>
              <a:buFont typeface="Wingdings" panose="05000000000000000000" pitchFamily="2" charset="2"/>
              <a:buChar char="§"/>
            </a:pPr>
            <a:r>
              <a:rPr lang="en-US" sz="2100" dirty="0" smtClean="0">
                <a:solidFill>
                  <a:schemeClr val="tx1"/>
                </a:solidFill>
                <a:latin typeface="Arial" panose="020B0604020202020204" pitchFamily="34" charset="0"/>
                <a:cs typeface="Arial" panose="020B0604020202020204" pitchFamily="34" charset="0"/>
              </a:rPr>
              <a:t>Handle </a:t>
            </a:r>
            <a:r>
              <a:rPr lang="en-US" sz="2100" dirty="0">
                <a:solidFill>
                  <a:schemeClr val="tx1"/>
                </a:solidFill>
                <a:latin typeface="Arial" panose="020B0604020202020204" pitchFamily="34" charset="0"/>
                <a:cs typeface="Arial" panose="020B0604020202020204" pitchFamily="34" charset="0"/>
              </a:rPr>
              <a:t>guest messages and act promptly to the issues concerned</a:t>
            </a:r>
          </a:p>
          <a:p>
            <a:pPr marL="571500" indent="-285750">
              <a:buClr>
                <a:srgbClr val="C00000"/>
              </a:buClr>
              <a:buSzPct val="80000"/>
              <a:buFont typeface="Wingdings" panose="05000000000000000000" pitchFamily="2" charset="2"/>
              <a:buChar char="§"/>
            </a:pPr>
            <a:r>
              <a:rPr lang="en-US" sz="2100" dirty="0" smtClean="0">
                <a:solidFill>
                  <a:schemeClr val="tx1"/>
                </a:solidFill>
                <a:latin typeface="Arial" panose="020B0604020202020204" pitchFamily="34" charset="0"/>
                <a:cs typeface="Arial" panose="020B0604020202020204" pitchFamily="34" charset="0"/>
              </a:rPr>
              <a:t>Act </a:t>
            </a:r>
            <a:r>
              <a:rPr lang="en-US" sz="2100" dirty="0">
                <a:solidFill>
                  <a:schemeClr val="tx1"/>
                </a:solidFill>
                <a:latin typeface="Arial" panose="020B0604020202020204" pitchFamily="34" charset="0"/>
                <a:cs typeface="Arial" panose="020B0604020202020204" pitchFamily="34" charset="0"/>
              </a:rPr>
              <a:t>as travel consultant advising on packages and special </a:t>
            </a:r>
            <a:r>
              <a:rPr lang="en-US" sz="2100" dirty="0" smtClean="0">
                <a:solidFill>
                  <a:schemeClr val="tx1"/>
                </a:solidFill>
                <a:latin typeface="Arial" panose="020B0604020202020204" pitchFamily="34" charset="0"/>
                <a:cs typeface="Arial" panose="020B0604020202020204" pitchFamily="34" charset="0"/>
              </a:rPr>
              <a:t>offered</a:t>
            </a:r>
            <a:endParaRPr lang="en-US" sz="2100" dirty="0">
              <a:solidFill>
                <a:schemeClr val="tx1"/>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516216" y="1224884"/>
            <a:ext cx="2304256" cy="2448272"/>
          </a:xfrm>
          <a:prstGeom prst="rect">
            <a:avLst/>
          </a:prstGeom>
        </p:spPr>
      </p:pic>
      <p:sp>
        <p:nvSpPr>
          <p:cNvPr id="4" name="Round Same Side Corner Rectangle 3">
            <a:hlinkClick r:id="rId4"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102</a:t>
            </a:r>
            <a:endParaRPr lang="en-GB" sz="1400" b="1" dirty="0">
              <a:latin typeface="Calibri" panose="020F0502020204030204" pitchFamily="34" charset="0"/>
            </a:endParaRPr>
          </a:p>
        </p:txBody>
      </p:sp>
      <p:sp>
        <p:nvSpPr>
          <p:cNvPr id="8" name="Oval 7"/>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sp>
        <p:nvSpPr>
          <p:cNvPr id="5" name="Rectangle 4"/>
          <p:cNvSpPr/>
          <p:nvPr/>
        </p:nvSpPr>
        <p:spPr>
          <a:xfrm>
            <a:off x="6516216" y="3733800"/>
            <a:ext cx="2304256" cy="923330"/>
          </a:xfrm>
          <a:prstGeom prst="rect">
            <a:avLst/>
          </a:prstGeom>
        </p:spPr>
        <p:txBody>
          <a:bodyPr wrap="square">
            <a:spAutoFit/>
          </a:bodyPr>
          <a:lstStyle/>
          <a:p>
            <a:r>
              <a:rPr lang="fr-FR" dirty="0"/>
              <a:t>Source: Cambridge 0471 </a:t>
            </a:r>
            <a:r>
              <a:rPr lang="fr-FR" dirty="0" smtClean="0"/>
              <a:t>P1 </a:t>
            </a:r>
            <a:r>
              <a:rPr lang="fr-FR" dirty="0"/>
              <a:t>Q4 image </a:t>
            </a:r>
            <a:r>
              <a:rPr lang="fr-FR" dirty="0" err="1"/>
              <a:t>June</a:t>
            </a:r>
            <a:r>
              <a:rPr lang="fr-FR" dirty="0"/>
              <a:t> </a:t>
            </a:r>
            <a:r>
              <a:rPr lang="fr-FR" dirty="0" smtClean="0"/>
              <a:t>2010</a:t>
            </a:r>
          </a:p>
        </p:txBody>
      </p:sp>
    </p:spTree>
    <p:extLst>
      <p:ext uri="{BB962C8B-B14F-4D97-AF65-F5344CB8AC3E}">
        <p14:creationId xmlns:p14="http://schemas.microsoft.com/office/powerpoint/2010/main" val="2030115980"/>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103</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0" y="1124744"/>
            <a:ext cx="8712969" cy="5716950"/>
          </a:xfrm>
          <a:prstGeom prst="rect">
            <a:avLst/>
          </a:prstGeom>
        </p:spPr>
        <p:txBody>
          <a:bodyPr wrap="square">
            <a:spAutoFit/>
          </a:bodyPr>
          <a:lstStyle/>
          <a:p>
            <a:pPr>
              <a:buClr>
                <a:srgbClr val="0070C0"/>
              </a:buClr>
              <a:buSzPct val="80000"/>
            </a:pPr>
            <a:r>
              <a:rPr lang="en-US" sz="2150" b="1" dirty="0" smtClean="0">
                <a:solidFill>
                  <a:srgbClr val="C00000"/>
                </a:solidFill>
              </a:rPr>
              <a:t>Necessity </a:t>
            </a:r>
            <a:r>
              <a:rPr lang="en-US" sz="2150" b="1" dirty="0">
                <a:solidFill>
                  <a:srgbClr val="C00000"/>
                </a:solidFill>
              </a:rPr>
              <a:t>of good team work and training</a:t>
            </a:r>
          </a:p>
          <a:p>
            <a:pPr marL="401638" indent="-401638">
              <a:buClr>
                <a:srgbClr val="0070C0"/>
              </a:buClr>
              <a:buSzPct val="80000"/>
              <a:buFont typeface="Arial" panose="020B0604020202020204" pitchFamily="34" charset="0"/>
              <a:buChar char="►"/>
            </a:pPr>
            <a:r>
              <a:rPr lang="en-US" sz="2150" dirty="0"/>
              <a:t>In the past thirty years or so, team working has grown in importance. Until recently, roles at work were well-defined. </a:t>
            </a:r>
            <a:endParaRPr lang="en-US" sz="2150" dirty="0" smtClean="0"/>
          </a:p>
          <a:p>
            <a:pPr marL="401638" indent="-401638">
              <a:buClr>
                <a:srgbClr val="0070C0"/>
              </a:buClr>
              <a:buSzPct val="80000"/>
              <a:buFont typeface="Arial" panose="020B0604020202020204" pitchFamily="34" charset="0"/>
              <a:buChar char="►"/>
            </a:pPr>
            <a:r>
              <a:rPr lang="en-US" sz="2150" dirty="0" smtClean="0"/>
              <a:t>In </a:t>
            </a:r>
            <a:r>
              <a:rPr lang="en-US" sz="2150" dirty="0"/>
              <a:t>the traditional organisation, for example, there was a strict division of responsibilities and most job titles conveyed exactly what people did. However, with advances in technology and education, employers began to place a growing emphasis on versatility, leading to an increasing interest in the concept of team working at all levels. </a:t>
            </a:r>
            <a:endParaRPr lang="en-US" sz="2150" dirty="0" smtClean="0"/>
          </a:p>
          <a:p>
            <a:pPr marL="401638" indent="-401638">
              <a:buClr>
                <a:srgbClr val="0070C0"/>
              </a:buClr>
              <a:buSzPct val="80000"/>
              <a:buFont typeface="Arial" panose="020B0604020202020204" pitchFamily="34" charset="0"/>
              <a:buChar char="►"/>
            </a:pPr>
            <a:r>
              <a:rPr lang="en-US" sz="2150" dirty="0" smtClean="0"/>
              <a:t>The </a:t>
            </a:r>
            <a:r>
              <a:rPr lang="en-US" sz="2150" dirty="0"/>
              <a:t>gradual replacement of traditional hierarchical forms with flatter </a:t>
            </a:r>
            <a:r>
              <a:rPr lang="en-US" sz="2150" dirty="0" err="1"/>
              <a:t>organisational</a:t>
            </a:r>
            <a:r>
              <a:rPr lang="en-US" sz="2150" dirty="0"/>
              <a:t> structures, in which employees are expected to fill a variety of roles, has also played a part in the rise of the team.</a:t>
            </a:r>
          </a:p>
          <a:p>
            <a:pPr marL="401638" indent="-401638">
              <a:buClr>
                <a:srgbClr val="0070C0"/>
              </a:buClr>
              <a:buSzPct val="80000"/>
              <a:buFont typeface="Arial" panose="020B0604020202020204" pitchFamily="34" charset="0"/>
              <a:buChar char="►"/>
            </a:pPr>
            <a:r>
              <a:rPr lang="en-US" sz="2150" dirty="0"/>
              <a:t>Hotels are a good example of travel and tourism organisations that rely on teamwork and a well trained staff. Furthermore, because of the various departments or customer service environments that exist, each area will have its own staff team.</a:t>
            </a:r>
            <a:endParaRPr lang="en-US" sz="2150" dirty="0"/>
          </a:p>
        </p:txBody>
      </p:sp>
    </p:spTree>
    <p:extLst>
      <p:ext uri="{BB962C8B-B14F-4D97-AF65-F5344CB8AC3E}">
        <p14:creationId xmlns:p14="http://schemas.microsoft.com/office/powerpoint/2010/main" val="377835227"/>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103</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0" y="1124744"/>
            <a:ext cx="8712969" cy="5632311"/>
          </a:xfrm>
          <a:prstGeom prst="rect">
            <a:avLst/>
          </a:prstGeom>
        </p:spPr>
        <p:txBody>
          <a:bodyPr wrap="square">
            <a:spAutoFit/>
          </a:bodyPr>
          <a:lstStyle/>
          <a:p>
            <a:pPr>
              <a:buClr>
                <a:srgbClr val="0070C0"/>
              </a:buClr>
              <a:buSzPct val="80000"/>
            </a:pPr>
            <a:r>
              <a:rPr lang="en-US" sz="2000" b="1" dirty="0" smtClean="0">
                <a:solidFill>
                  <a:srgbClr val="C00000"/>
                </a:solidFill>
              </a:rPr>
              <a:t>Necessity </a:t>
            </a:r>
            <a:r>
              <a:rPr lang="en-US" sz="2000" b="1" dirty="0">
                <a:solidFill>
                  <a:srgbClr val="C00000"/>
                </a:solidFill>
              </a:rPr>
              <a:t>of good team work and training</a:t>
            </a:r>
          </a:p>
          <a:p>
            <a:pPr marL="401638" indent="-401638">
              <a:buClr>
                <a:srgbClr val="0070C0"/>
              </a:buClr>
              <a:buSzPct val="80000"/>
              <a:buFont typeface="Arial" panose="020B0604020202020204" pitchFamily="34" charset="0"/>
              <a:buChar char="►"/>
            </a:pPr>
            <a:r>
              <a:rPr lang="en-US" sz="2000" dirty="0"/>
              <a:t>Working for a major hotel group provides many opportunities for employment in areas such as</a:t>
            </a:r>
            <a:r>
              <a:rPr lang="en-US" sz="2000" dirty="0" smtClean="0"/>
              <a:t>:</a:t>
            </a:r>
          </a:p>
          <a:p>
            <a:pPr marL="742950" indent="-342900">
              <a:buClr>
                <a:srgbClr val="0070C0"/>
              </a:buClr>
              <a:buSzPct val="80000"/>
              <a:buFont typeface="Wingdings" panose="05000000000000000000" pitchFamily="2" charset="2"/>
              <a:buChar char="§"/>
            </a:pPr>
            <a:r>
              <a:rPr lang="en-US" sz="2000" dirty="0"/>
              <a:t>Front Office (reception, reservations, guest relations, concierge, communications)</a:t>
            </a:r>
          </a:p>
          <a:p>
            <a:pPr marL="742950" indent="-342900">
              <a:buClr>
                <a:srgbClr val="0070C0"/>
              </a:buClr>
              <a:buSzPct val="80000"/>
              <a:buFont typeface="Wingdings" panose="05000000000000000000" pitchFamily="2" charset="2"/>
              <a:buChar char="§"/>
            </a:pPr>
            <a:r>
              <a:rPr lang="en-US" sz="2000" dirty="0"/>
              <a:t>Housekeeping (rooms and public areas, laundry and linen room) Sales and Marketing (sales, marketing, loyalty club, e-marketing)</a:t>
            </a:r>
          </a:p>
          <a:p>
            <a:pPr marL="742950" indent="-342900">
              <a:buClr>
                <a:srgbClr val="0070C0"/>
              </a:buClr>
              <a:buSzPct val="80000"/>
              <a:buFont typeface="Wingdings" panose="05000000000000000000" pitchFamily="2" charset="2"/>
              <a:buChar char="§"/>
            </a:pPr>
            <a:r>
              <a:rPr lang="en-US" sz="2000" dirty="0" smtClean="0"/>
              <a:t>Kitchen </a:t>
            </a:r>
            <a:r>
              <a:rPr lang="en-US" sz="2000" dirty="0"/>
              <a:t>(hot kitchen, cold kitchen, pastry, butchery, artistry)</a:t>
            </a:r>
          </a:p>
          <a:p>
            <a:pPr marL="742950" indent="-342900">
              <a:buClr>
                <a:srgbClr val="0070C0"/>
              </a:buClr>
              <a:buSzPct val="80000"/>
              <a:buFont typeface="Wingdings" panose="05000000000000000000" pitchFamily="2" charset="2"/>
              <a:buChar char="§"/>
            </a:pPr>
            <a:r>
              <a:rPr lang="en-US" sz="2000" dirty="0" smtClean="0"/>
              <a:t>Food </a:t>
            </a:r>
            <a:r>
              <a:rPr lang="en-US" sz="2000" dirty="0"/>
              <a:t>and Beverage (operational and administrative, conference and banqueting)</a:t>
            </a:r>
          </a:p>
          <a:p>
            <a:pPr marL="742950" indent="-342900">
              <a:buClr>
                <a:srgbClr val="0070C0"/>
              </a:buClr>
              <a:buSzPct val="80000"/>
              <a:buFont typeface="Wingdings" panose="05000000000000000000" pitchFamily="2" charset="2"/>
              <a:buChar char="§"/>
            </a:pPr>
            <a:r>
              <a:rPr lang="en-US" sz="2000" dirty="0" smtClean="0"/>
              <a:t>Accounts </a:t>
            </a:r>
            <a:r>
              <a:rPr lang="en-US" sz="2000" dirty="0"/>
              <a:t>(finance, purchasing, cost control, </a:t>
            </a:r>
            <a:r>
              <a:rPr lang="en-US" sz="2000" dirty="0" smtClean="0"/>
              <a:t/>
            </a:r>
            <a:br>
              <a:rPr lang="en-US" sz="2000" dirty="0" smtClean="0"/>
            </a:br>
            <a:r>
              <a:rPr lang="en-US" sz="2000" dirty="0" smtClean="0"/>
              <a:t>information </a:t>
            </a:r>
            <a:r>
              <a:rPr lang="en-US" sz="2000" dirty="0"/>
              <a:t>technology)</a:t>
            </a:r>
          </a:p>
          <a:p>
            <a:pPr marL="742950" indent="-342900">
              <a:buClr>
                <a:srgbClr val="0070C0"/>
              </a:buClr>
              <a:buSzPct val="80000"/>
              <a:buFont typeface="Wingdings" panose="05000000000000000000" pitchFamily="2" charset="2"/>
              <a:buChar char="§"/>
            </a:pPr>
            <a:r>
              <a:rPr lang="en-US" sz="2000" dirty="0" smtClean="0"/>
              <a:t>Human </a:t>
            </a:r>
            <a:r>
              <a:rPr lang="en-US" sz="2000" dirty="0"/>
              <a:t>Resources (employee welfare, </a:t>
            </a:r>
            <a:r>
              <a:rPr lang="en-US" sz="2000" dirty="0" smtClean="0"/>
              <a:t/>
            </a:r>
            <a:br>
              <a:rPr lang="en-US" sz="2000" dirty="0" smtClean="0"/>
            </a:br>
            <a:r>
              <a:rPr lang="en-US" sz="2000" dirty="0" smtClean="0"/>
              <a:t>training</a:t>
            </a:r>
            <a:r>
              <a:rPr lang="en-US" sz="2000" dirty="0"/>
              <a:t>, </a:t>
            </a:r>
            <a:r>
              <a:rPr lang="en-US" sz="2000" dirty="0" smtClean="0"/>
              <a:t>recruitment</a:t>
            </a:r>
            <a:r>
              <a:rPr lang="en-US" sz="2000" dirty="0"/>
              <a:t>)</a:t>
            </a:r>
          </a:p>
          <a:p>
            <a:pPr marL="742950" indent="-342900">
              <a:buClr>
                <a:srgbClr val="0070C0"/>
              </a:buClr>
              <a:buSzPct val="80000"/>
              <a:buFont typeface="Wingdings" panose="05000000000000000000" pitchFamily="2" charset="2"/>
              <a:buChar char="§"/>
            </a:pPr>
            <a:r>
              <a:rPr lang="en-US" sz="2000" dirty="0" smtClean="0"/>
              <a:t>Quality </a:t>
            </a:r>
            <a:r>
              <a:rPr lang="en-US" sz="2000" dirty="0"/>
              <a:t>Department</a:t>
            </a:r>
          </a:p>
          <a:p>
            <a:pPr marL="742950" indent="-342900">
              <a:buClr>
                <a:srgbClr val="0070C0"/>
              </a:buClr>
              <a:buSzPct val="80000"/>
              <a:buFont typeface="Wingdings" panose="05000000000000000000" pitchFamily="2" charset="2"/>
              <a:buChar char="§"/>
            </a:pPr>
            <a:r>
              <a:rPr lang="en-US" sz="2000" dirty="0" smtClean="0"/>
              <a:t>Engineering</a:t>
            </a:r>
            <a:endParaRPr lang="en-US" sz="2000" dirty="0"/>
          </a:p>
          <a:p>
            <a:pPr marL="742950" indent="-342900">
              <a:buClr>
                <a:srgbClr val="0070C0"/>
              </a:buClr>
              <a:buSzPct val="80000"/>
              <a:buFont typeface="Wingdings" panose="05000000000000000000" pitchFamily="2" charset="2"/>
              <a:buChar char="§"/>
            </a:pPr>
            <a:r>
              <a:rPr lang="en-US" sz="2000" dirty="0" smtClean="0"/>
              <a:t>Leisure </a:t>
            </a:r>
            <a:r>
              <a:rPr lang="en-US" sz="2000" dirty="0"/>
              <a:t>and Recreation (golf, gym, marina, </a:t>
            </a:r>
            <a:r>
              <a:rPr lang="en-US" sz="2000" dirty="0" smtClean="0"/>
              <a:t/>
            </a:r>
            <a:br>
              <a:rPr lang="en-US" sz="2000" dirty="0" smtClean="0"/>
            </a:br>
            <a:r>
              <a:rPr lang="en-US" sz="2000" dirty="0" smtClean="0"/>
              <a:t>beach </a:t>
            </a:r>
            <a:r>
              <a:rPr lang="en-US" sz="2000" dirty="0"/>
              <a:t>and pools etc</a:t>
            </a:r>
            <a:r>
              <a:rPr lang="en-US" sz="2000" dirty="0" smtClean="0"/>
              <a:t>.)</a:t>
            </a:r>
            <a:endParaRPr lang="en-US" sz="2000" dirty="0"/>
          </a:p>
        </p:txBody>
      </p:sp>
      <p:pic>
        <p:nvPicPr>
          <p:cNvPr id="7170" name="Picture 2" descr="Image result for hotel maid clean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73432" y="3933056"/>
            <a:ext cx="2813802" cy="2736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6122619"/>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8" y="1124744"/>
            <a:ext cx="8424936" cy="5355312"/>
          </a:xfrm>
          <a:prstGeom prst="rect">
            <a:avLst/>
          </a:prstGeom>
        </p:spPr>
        <p:txBody>
          <a:bodyPr wrap="square">
            <a:spAutoFit/>
          </a:bodyPr>
          <a:lstStyle/>
          <a:p>
            <a:pPr>
              <a:buClr>
                <a:srgbClr val="0070C0"/>
              </a:buClr>
            </a:pPr>
            <a:r>
              <a:rPr lang="en-US" b="1" dirty="0"/>
              <a:t>AO1 Knowledge with understanding</a:t>
            </a:r>
          </a:p>
          <a:p>
            <a:pPr marL="439738" indent="-439738">
              <a:buClr>
                <a:srgbClr val="0070C0"/>
              </a:buClr>
              <a:buFont typeface="Wingdings 3" panose="05040102010807070707" pitchFamily="18" charset="2"/>
              <a:buChar char=""/>
            </a:pPr>
            <a:r>
              <a:rPr lang="en-US" dirty="0"/>
              <a:t>Candidates should be able to:</a:t>
            </a:r>
          </a:p>
          <a:p>
            <a:pPr marL="812800" indent="-373063">
              <a:buClr>
                <a:srgbClr val="0070C0"/>
              </a:buClr>
              <a:buFont typeface="+mj-lt"/>
              <a:buAutoNum type="alphaUcPeriod"/>
            </a:pPr>
            <a:r>
              <a:rPr lang="en-US" dirty="0" smtClean="0"/>
              <a:t>Recall</a:t>
            </a:r>
            <a:r>
              <a:rPr lang="en-US" dirty="0"/>
              <a:t>, select and present relevant factual information.</a:t>
            </a:r>
          </a:p>
          <a:p>
            <a:pPr marL="812800" indent="-373063">
              <a:buClr>
                <a:srgbClr val="0070C0"/>
              </a:buClr>
              <a:buFont typeface="+mj-lt"/>
              <a:buAutoNum type="alphaUcPeriod"/>
            </a:pPr>
            <a:r>
              <a:rPr lang="en-US" dirty="0" smtClean="0"/>
              <a:t>Demonstrate </a:t>
            </a:r>
            <a:r>
              <a:rPr lang="en-US" dirty="0"/>
              <a:t>and apply knowledge with understanding of the correct use of the following in the </a:t>
            </a:r>
            <a:r>
              <a:rPr lang="en-US" dirty="0" smtClean="0"/>
              <a:t>travel and </a:t>
            </a:r>
            <a:r>
              <a:rPr lang="en-US" dirty="0"/>
              <a:t>tourism industry:</a:t>
            </a:r>
          </a:p>
          <a:p>
            <a:pPr marL="1168400" indent="-355600">
              <a:buClr>
                <a:srgbClr val="0070C0"/>
              </a:buClr>
              <a:buFont typeface="+mj-lt"/>
              <a:buAutoNum type="romanLcPeriod"/>
            </a:pPr>
            <a:r>
              <a:rPr lang="en-US" dirty="0" smtClean="0"/>
              <a:t>commonplace </a:t>
            </a:r>
            <a:r>
              <a:rPr lang="en-US" dirty="0"/>
              <a:t>terms, definitions and facts</a:t>
            </a:r>
          </a:p>
          <a:p>
            <a:pPr marL="1168400" indent="-355600">
              <a:buClr>
                <a:srgbClr val="0070C0"/>
              </a:buClr>
              <a:buFont typeface="+mj-lt"/>
              <a:buAutoNum type="romanLcPeriod"/>
            </a:pPr>
            <a:r>
              <a:rPr lang="en-US" dirty="0" smtClean="0"/>
              <a:t>major </a:t>
            </a:r>
            <a:r>
              <a:rPr lang="en-US" dirty="0"/>
              <a:t>concepts, models, patterns, principles and theories</a:t>
            </a:r>
            <a:r>
              <a:rPr lang="en-US" dirty="0" smtClean="0"/>
              <a:t>.</a:t>
            </a:r>
          </a:p>
          <a:p>
            <a:pPr>
              <a:buClr>
                <a:srgbClr val="0070C0"/>
              </a:buClr>
            </a:pPr>
            <a:r>
              <a:rPr lang="en-US" b="1" dirty="0"/>
              <a:t>AO2 Investigation and analysis of evidence</a:t>
            </a:r>
          </a:p>
          <a:p>
            <a:pPr marL="355600" indent="-355600">
              <a:buClr>
                <a:srgbClr val="0070C0"/>
              </a:buClr>
              <a:buFont typeface="Wingdings 3" panose="05040102010807070707" pitchFamily="18" charset="2"/>
              <a:buChar char=""/>
            </a:pPr>
            <a:r>
              <a:rPr lang="en-US" dirty="0"/>
              <a:t>Candidates should be able to:</a:t>
            </a:r>
          </a:p>
          <a:p>
            <a:pPr marL="812800" indent="-457200">
              <a:buClr>
                <a:srgbClr val="0070C0"/>
              </a:buClr>
              <a:buFont typeface="+mj-lt"/>
              <a:buAutoNum type="alphaUcPeriod"/>
            </a:pPr>
            <a:r>
              <a:rPr lang="en-US" dirty="0" smtClean="0"/>
              <a:t>Collect </a:t>
            </a:r>
            <a:r>
              <a:rPr lang="en-US" dirty="0"/>
              <a:t>evidence from both primary and secondary sources, under guidance or independently, and </a:t>
            </a:r>
            <a:r>
              <a:rPr lang="en-US" dirty="0" smtClean="0"/>
              <a:t>be aware </a:t>
            </a:r>
            <a:r>
              <a:rPr lang="en-US" dirty="0"/>
              <a:t>of the limitations of the various collection methods.</a:t>
            </a:r>
          </a:p>
          <a:p>
            <a:pPr marL="812800" indent="-457200">
              <a:buClr>
                <a:srgbClr val="0070C0"/>
              </a:buClr>
              <a:buFont typeface="+mj-lt"/>
              <a:buAutoNum type="alphaUcPeriod"/>
            </a:pPr>
            <a:r>
              <a:rPr lang="en-US" dirty="0" smtClean="0"/>
              <a:t>Record</a:t>
            </a:r>
            <a:r>
              <a:rPr lang="en-US" dirty="0"/>
              <a:t>, classify and </a:t>
            </a:r>
            <a:r>
              <a:rPr lang="en-US" dirty="0" err="1"/>
              <a:t>organise</a:t>
            </a:r>
            <a:r>
              <a:rPr lang="en-US" dirty="0"/>
              <a:t> relevant evidence from an investigation in a clear and coherent form.</a:t>
            </a:r>
          </a:p>
          <a:p>
            <a:pPr marL="812800" indent="-457200">
              <a:buClr>
                <a:srgbClr val="0070C0"/>
              </a:buClr>
              <a:buFont typeface="+mj-lt"/>
              <a:buAutoNum type="alphaUcPeriod"/>
            </a:pPr>
            <a:r>
              <a:rPr lang="en-US" dirty="0" smtClean="0"/>
              <a:t>Present </a:t>
            </a:r>
            <a:r>
              <a:rPr lang="en-US" dirty="0"/>
              <a:t>the evidence in an appropriate form and effective manner, using a wide range of </a:t>
            </a:r>
            <a:r>
              <a:rPr lang="en-US" dirty="0" smtClean="0"/>
              <a:t>appropriate skills </a:t>
            </a:r>
            <a:r>
              <a:rPr lang="en-US" dirty="0"/>
              <a:t>and techniques, including verbal, numerical, diagrammatic, cartographic, pictorial and </a:t>
            </a:r>
            <a:r>
              <a:rPr lang="en-US" dirty="0" smtClean="0"/>
              <a:t>graphical methods</a:t>
            </a:r>
            <a:r>
              <a:rPr lang="en-US" dirty="0"/>
              <a:t>.</a:t>
            </a:r>
          </a:p>
          <a:p>
            <a:pPr marL="812800" indent="-457200">
              <a:buClr>
                <a:srgbClr val="0070C0"/>
              </a:buClr>
              <a:buFont typeface="+mj-lt"/>
              <a:buAutoNum type="alphaUcPeriod"/>
            </a:pPr>
            <a:r>
              <a:rPr lang="en-US" dirty="0" smtClean="0"/>
              <a:t>Apply </a:t>
            </a:r>
            <a:r>
              <a:rPr lang="en-US" dirty="0"/>
              <a:t>knowledge and understanding to select relevant data, </a:t>
            </a:r>
            <a:r>
              <a:rPr lang="en-US" dirty="0" err="1"/>
              <a:t>recognise</a:t>
            </a:r>
            <a:r>
              <a:rPr lang="en-US" dirty="0"/>
              <a:t> patterns and analyse evidence.</a:t>
            </a: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103</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0" y="1124744"/>
            <a:ext cx="8712969" cy="3477875"/>
          </a:xfrm>
          <a:prstGeom prst="rect">
            <a:avLst/>
          </a:prstGeom>
        </p:spPr>
        <p:txBody>
          <a:bodyPr wrap="square">
            <a:spAutoFit/>
          </a:bodyPr>
          <a:lstStyle/>
          <a:p>
            <a:pPr>
              <a:buClr>
                <a:srgbClr val="0070C0"/>
              </a:buClr>
              <a:buSzPct val="80000"/>
            </a:pPr>
            <a:r>
              <a:rPr lang="en-US" sz="2000" b="1" dirty="0" smtClean="0">
                <a:solidFill>
                  <a:srgbClr val="C00000"/>
                </a:solidFill>
              </a:rPr>
              <a:t>Necessity </a:t>
            </a:r>
            <a:r>
              <a:rPr lang="en-US" sz="2000" b="1" dirty="0">
                <a:solidFill>
                  <a:srgbClr val="C00000"/>
                </a:solidFill>
              </a:rPr>
              <a:t>of good team work and training</a:t>
            </a:r>
          </a:p>
          <a:p>
            <a:pPr marL="401638" indent="-401638">
              <a:buClr>
                <a:srgbClr val="0070C0"/>
              </a:buClr>
              <a:buSzPct val="80000"/>
              <a:buFont typeface="Arial" panose="020B0604020202020204" pitchFamily="34" charset="0"/>
              <a:buChar char="►"/>
            </a:pPr>
            <a:r>
              <a:rPr lang="en-US" sz="2000" dirty="0"/>
              <a:t>Travel and tourism organisations have introduced </a:t>
            </a:r>
            <a:r>
              <a:rPr lang="en-US" sz="2000" dirty="0" smtClean="0"/>
              <a:t>team-working </a:t>
            </a:r>
            <a:r>
              <a:rPr lang="en-US" sz="2000" dirty="0"/>
              <a:t>for a variety of reasons, including</a:t>
            </a:r>
            <a:r>
              <a:rPr lang="en-US" sz="2000" dirty="0" smtClean="0"/>
              <a:t>:</a:t>
            </a:r>
          </a:p>
          <a:p>
            <a:pPr marL="742950" indent="-342900">
              <a:buClr>
                <a:srgbClr val="0070C0"/>
              </a:buClr>
              <a:buSzPct val="80000"/>
              <a:buFont typeface="Arial" panose="020B0604020202020204" pitchFamily="34" charset="0"/>
              <a:buChar char="•"/>
            </a:pPr>
            <a:r>
              <a:rPr lang="en-US" sz="2000" dirty="0"/>
              <a:t>to introduce multi-skilling and employee flexibility.</a:t>
            </a:r>
          </a:p>
          <a:p>
            <a:pPr marL="742950" indent="-342900">
              <a:buClr>
                <a:srgbClr val="0070C0"/>
              </a:buClr>
              <a:buSzPct val="80000"/>
              <a:buFont typeface="Arial" panose="020B0604020202020204" pitchFamily="34" charset="0"/>
              <a:buChar char="•"/>
            </a:pPr>
            <a:r>
              <a:rPr lang="en-US" sz="2000" dirty="0"/>
              <a:t>to respond to opportunities and threats and to fast changing environments, </a:t>
            </a:r>
          </a:p>
          <a:p>
            <a:pPr marL="742950" indent="-342900">
              <a:buClr>
                <a:srgbClr val="0070C0"/>
              </a:buClr>
              <a:buSzPct val="80000"/>
              <a:buFont typeface="Arial" panose="020B0604020202020204" pitchFamily="34" charset="0"/>
              <a:buChar char="•"/>
            </a:pPr>
            <a:r>
              <a:rPr lang="en-US" sz="2000" dirty="0"/>
              <a:t>to improve quality of products and services, </a:t>
            </a:r>
          </a:p>
          <a:p>
            <a:pPr marL="742950" indent="-342900">
              <a:buClr>
                <a:srgbClr val="0070C0"/>
              </a:buClr>
              <a:buSzPct val="80000"/>
              <a:buFont typeface="Arial" panose="020B0604020202020204" pitchFamily="34" charset="0"/>
              <a:buChar char="•"/>
            </a:pPr>
            <a:r>
              <a:rPr lang="en-US" sz="2000" dirty="0"/>
              <a:t>to increase employee motivation, </a:t>
            </a:r>
          </a:p>
          <a:p>
            <a:pPr marL="742950" indent="-342900">
              <a:buClr>
                <a:srgbClr val="0070C0"/>
              </a:buClr>
              <a:buSzPct val="80000"/>
              <a:buFont typeface="Arial" panose="020B0604020202020204" pitchFamily="34" charset="0"/>
              <a:buChar char="•"/>
            </a:pPr>
            <a:r>
              <a:rPr lang="en-US" sz="2000" dirty="0"/>
              <a:t>to speed the spread of ideas,</a:t>
            </a:r>
          </a:p>
          <a:p>
            <a:pPr marL="742950" indent="-342900">
              <a:buClr>
                <a:srgbClr val="0070C0"/>
              </a:buClr>
              <a:buSzPct val="80000"/>
              <a:buFont typeface="Arial" panose="020B0604020202020204" pitchFamily="34" charset="0"/>
              <a:buChar char="•"/>
            </a:pPr>
            <a:r>
              <a:rPr lang="en-US" sz="2000" dirty="0"/>
              <a:t>to improve customer focus, </a:t>
            </a:r>
          </a:p>
          <a:p>
            <a:pPr marL="742950" indent="-342900">
              <a:buClr>
                <a:srgbClr val="0070C0"/>
              </a:buClr>
              <a:buSzPct val="80000"/>
              <a:buFont typeface="Arial" panose="020B0604020202020204" pitchFamily="34" charset="0"/>
              <a:buChar char="•"/>
            </a:pPr>
            <a:r>
              <a:rPr lang="en-US" sz="2000" dirty="0" smtClean="0"/>
              <a:t>to </a:t>
            </a:r>
            <a:r>
              <a:rPr lang="en-US" sz="2000" dirty="0"/>
              <a:t>improve </a:t>
            </a:r>
            <a:r>
              <a:rPr lang="en-US" sz="2000" dirty="0" smtClean="0"/>
              <a:t>productivity.</a:t>
            </a:r>
          </a:p>
        </p:txBody>
      </p:sp>
      <p:sp>
        <p:nvSpPr>
          <p:cNvPr id="2" name="Rectangle 1"/>
          <p:cNvSpPr/>
          <p:nvPr/>
        </p:nvSpPr>
        <p:spPr>
          <a:xfrm>
            <a:off x="179510" y="4509120"/>
            <a:ext cx="4968554" cy="2246769"/>
          </a:xfrm>
          <a:prstGeom prst="rect">
            <a:avLst/>
          </a:prstGeom>
        </p:spPr>
        <p:txBody>
          <a:bodyPr wrap="square">
            <a:spAutoFit/>
          </a:bodyPr>
          <a:lstStyle/>
          <a:p>
            <a:pPr marL="401638" indent="-401638">
              <a:buClr>
                <a:srgbClr val="0070C0"/>
              </a:buClr>
              <a:buSzPct val="80000"/>
              <a:buFont typeface="Arial" panose="020B0604020202020204" pitchFamily="34" charset="0"/>
              <a:buChar char="►"/>
            </a:pPr>
            <a:r>
              <a:rPr lang="en-US" sz="2000" dirty="0"/>
              <a:t>There are benefits for employees too. The most commonly-quoted outcomes are greater job satisfaction and motivation, and improved learning. But the introduction of </a:t>
            </a:r>
            <a:r>
              <a:rPr lang="en-US" sz="2000" dirty="0" smtClean="0"/>
              <a:t>team-working </a:t>
            </a:r>
            <a:r>
              <a:rPr lang="en-US" sz="2000" dirty="0"/>
              <a:t>needs </a:t>
            </a:r>
            <a:r>
              <a:rPr lang="en-US" sz="2000" dirty="0" smtClean="0"/>
              <a:t>skillful </a:t>
            </a:r>
            <a:r>
              <a:rPr lang="en-US" sz="2000" dirty="0"/>
              <a:t>management and resources devoted to it, or initiatives may fail.</a:t>
            </a:r>
            <a:endParaRPr lang="en-US" sz="2000" dirty="0"/>
          </a:p>
        </p:txBody>
      </p:sp>
      <p:pic>
        <p:nvPicPr>
          <p:cNvPr id="14338" name="Picture 2" descr="Image result for hotel team work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080" y="3332879"/>
            <a:ext cx="3600399" cy="25443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7145044"/>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104</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0" y="1124744"/>
            <a:ext cx="8712969" cy="5632311"/>
          </a:xfrm>
          <a:prstGeom prst="rect">
            <a:avLst/>
          </a:prstGeom>
        </p:spPr>
        <p:txBody>
          <a:bodyPr wrap="square">
            <a:spAutoFit/>
          </a:bodyPr>
          <a:lstStyle/>
          <a:p>
            <a:pPr>
              <a:buClr>
                <a:srgbClr val="0070C0"/>
              </a:buClr>
              <a:buSzPct val="80000"/>
            </a:pPr>
            <a:r>
              <a:rPr lang="en-US" sz="2000" b="1" dirty="0" smtClean="0">
                <a:solidFill>
                  <a:srgbClr val="C00000"/>
                </a:solidFill>
              </a:rPr>
              <a:t>Necessity </a:t>
            </a:r>
            <a:r>
              <a:rPr lang="en-US" sz="2000" b="1" dirty="0">
                <a:solidFill>
                  <a:srgbClr val="C00000"/>
                </a:solidFill>
              </a:rPr>
              <a:t>of good team work and training</a:t>
            </a:r>
          </a:p>
          <a:p>
            <a:pPr marL="401638" indent="-401638">
              <a:buClr>
                <a:srgbClr val="0070C0"/>
              </a:buClr>
              <a:buSzPct val="80000"/>
              <a:buFont typeface="Arial" panose="020B0604020202020204" pitchFamily="34" charset="0"/>
              <a:buChar char="►"/>
            </a:pPr>
            <a:r>
              <a:rPr lang="en-US" sz="2000" dirty="0"/>
              <a:t>The key benefit of team work and staff training is </a:t>
            </a:r>
            <a:r>
              <a:rPr lang="en-US" sz="2000" b="1" dirty="0">
                <a:solidFill>
                  <a:srgbClr val="FF0000"/>
                </a:solidFill>
              </a:rPr>
              <a:t>improved operational efficiency</a:t>
            </a:r>
            <a:r>
              <a:rPr lang="en-US" sz="2000" dirty="0"/>
              <a:t> and this can be illustrated by reference to the work of a hotels housekeeping department. </a:t>
            </a:r>
            <a:endParaRPr lang="en-US" sz="2000" dirty="0" smtClean="0"/>
          </a:p>
          <a:p>
            <a:pPr marL="401638" indent="-401638">
              <a:buClr>
                <a:srgbClr val="0070C0"/>
              </a:buClr>
              <a:buSzPct val="80000"/>
              <a:buFont typeface="Arial" panose="020B0604020202020204" pitchFamily="34" charset="0"/>
              <a:buChar char="►"/>
            </a:pPr>
            <a:r>
              <a:rPr lang="en-US" sz="2000" dirty="0" smtClean="0"/>
              <a:t>The </a:t>
            </a:r>
            <a:r>
              <a:rPr lang="en-US" sz="2000" dirty="0"/>
              <a:t>job and duties of an individual room attendant will vary and the work depends on the style of hotel. For example, it may take an hour or longer to service a luxury suite, with a sunken Jacuzzi, while in a hotel where the rooms are more basically furnished and similar in style, room attendants will be expected to do 15 or more during their shift. High standards of cleanliness are much valued by the guests.</a:t>
            </a:r>
          </a:p>
          <a:p>
            <a:pPr marL="401638" indent="-401638">
              <a:buClr>
                <a:srgbClr val="0070C0"/>
              </a:buClr>
              <a:buSzPct val="80000"/>
              <a:buFont typeface="Arial" panose="020B0604020202020204" pitchFamily="34" charset="0"/>
              <a:buChar char="►"/>
            </a:pPr>
            <a:r>
              <a:rPr lang="en-US" sz="2000" dirty="0"/>
              <a:t>A methodical approach is essential to achieve this, to avoid spreading bacteria from dirty surfaces to those that have just been cleaned and to complete all the tasks. Hygiene is important to prevent risks to health, as are safe working methods when using cleaning materials, equipment, and when lifting or moving. </a:t>
            </a:r>
            <a:endParaRPr lang="en-US" sz="2000" dirty="0" smtClean="0"/>
          </a:p>
          <a:p>
            <a:pPr marL="401638" indent="-401638">
              <a:buClr>
                <a:srgbClr val="0070C0"/>
              </a:buClr>
              <a:buSzPct val="80000"/>
              <a:buFont typeface="Arial" panose="020B0604020202020204" pitchFamily="34" charset="0"/>
              <a:buChar char="►"/>
            </a:pPr>
            <a:r>
              <a:rPr lang="en-US" sz="2000" dirty="0" smtClean="0"/>
              <a:t>When </a:t>
            </a:r>
            <a:r>
              <a:rPr lang="en-US" sz="2000" dirty="0"/>
              <a:t>finished, the room should look clean and welcoming to the guest; everything in place, supplies of soap, drink making items, etc. replenished, the mini-bar restocked and so forth.</a:t>
            </a:r>
            <a:endParaRPr lang="en-US" sz="2000" dirty="0" smtClean="0"/>
          </a:p>
        </p:txBody>
      </p:sp>
    </p:spTree>
    <p:extLst>
      <p:ext uri="{BB962C8B-B14F-4D97-AF65-F5344CB8AC3E}">
        <p14:creationId xmlns:p14="http://schemas.microsoft.com/office/powerpoint/2010/main" val="1058086857"/>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104</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0" y="1124744"/>
            <a:ext cx="8712969" cy="3170099"/>
          </a:xfrm>
          <a:prstGeom prst="rect">
            <a:avLst/>
          </a:prstGeom>
        </p:spPr>
        <p:txBody>
          <a:bodyPr wrap="square">
            <a:spAutoFit/>
          </a:bodyPr>
          <a:lstStyle/>
          <a:p>
            <a:pPr>
              <a:buClr>
                <a:srgbClr val="0070C0"/>
              </a:buClr>
              <a:buSzPct val="80000"/>
            </a:pPr>
            <a:r>
              <a:rPr lang="en-US" sz="2000" b="1" dirty="0" smtClean="0">
                <a:solidFill>
                  <a:srgbClr val="C00000"/>
                </a:solidFill>
              </a:rPr>
              <a:t>Necessity </a:t>
            </a:r>
            <a:r>
              <a:rPr lang="en-US" sz="2000" b="1" dirty="0">
                <a:solidFill>
                  <a:srgbClr val="C00000"/>
                </a:solidFill>
              </a:rPr>
              <a:t>of good team work and training</a:t>
            </a:r>
          </a:p>
          <a:p>
            <a:pPr marL="401638" indent="-401638">
              <a:buClr>
                <a:srgbClr val="0070C0"/>
              </a:buClr>
              <a:buSzPct val="80000"/>
              <a:buFont typeface="Arial" panose="020B0604020202020204" pitchFamily="34" charset="0"/>
              <a:buChar char="►"/>
            </a:pPr>
            <a:r>
              <a:rPr lang="en-US" sz="2000" dirty="0"/>
              <a:t>Another concern is security: of the staff, the guests, and the property of guests and the hotel. The room attendant will have a key or key card to let them into all the guest rooms in their area, and they will be expected to </a:t>
            </a:r>
            <a:r>
              <a:rPr lang="en-US" sz="2000" dirty="0" smtClean="0"/>
              <a:t>keep this </a:t>
            </a:r>
            <a:r>
              <a:rPr lang="en-US" sz="2000" dirty="0"/>
              <a:t>with them at all times when they are on duty.</a:t>
            </a:r>
          </a:p>
          <a:p>
            <a:pPr marL="401638" indent="-401638">
              <a:buClr>
                <a:srgbClr val="0070C0"/>
              </a:buClr>
              <a:buSzPct val="80000"/>
              <a:buFont typeface="Arial" panose="020B0604020202020204" pitchFamily="34" charset="0"/>
              <a:buChar char="►"/>
            </a:pPr>
            <a:r>
              <a:rPr lang="en-US" sz="2000" dirty="0"/>
              <a:t>At regular intervals, special cleaning tasks have to be done, such as shampooing furniture and carpets or damp dusting high surfaces.</a:t>
            </a:r>
          </a:p>
          <a:p>
            <a:pPr marL="401638" indent="-401638">
              <a:buClr>
                <a:srgbClr val="0070C0"/>
              </a:buClr>
              <a:buSzPct val="80000"/>
              <a:buFont typeface="Arial" panose="020B0604020202020204" pitchFamily="34" charset="0"/>
              <a:buChar char="►"/>
            </a:pPr>
            <a:r>
              <a:rPr lang="en-US" sz="2000" dirty="0"/>
              <a:t>In some hotels, the room attendants work in teams, so that one person strips the beds, another cleans the bathrooms, the beds are made together, and so on. </a:t>
            </a:r>
            <a:endParaRPr lang="en-US" sz="2000" dirty="0" smtClean="0"/>
          </a:p>
        </p:txBody>
      </p:sp>
      <p:sp>
        <p:nvSpPr>
          <p:cNvPr id="2" name="Rectangle 1"/>
          <p:cNvSpPr/>
          <p:nvPr/>
        </p:nvSpPr>
        <p:spPr>
          <a:xfrm>
            <a:off x="179510" y="4217020"/>
            <a:ext cx="4896546" cy="2554545"/>
          </a:xfrm>
          <a:prstGeom prst="rect">
            <a:avLst/>
          </a:prstGeom>
        </p:spPr>
        <p:txBody>
          <a:bodyPr wrap="square">
            <a:spAutoFit/>
          </a:bodyPr>
          <a:lstStyle/>
          <a:p>
            <a:pPr marL="401638" indent="-401638">
              <a:buClr>
                <a:srgbClr val="0070C0"/>
              </a:buClr>
              <a:buSzPct val="80000"/>
              <a:buFont typeface="Arial" panose="020B0604020202020204" pitchFamily="34" charset="0"/>
              <a:buChar char="►"/>
            </a:pPr>
            <a:r>
              <a:rPr lang="en-US" sz="2000" dirty="0"/>
              <a:t>Self-checking may operate, which means that they are responsible for checking their own rooms (subject to spot checks by the floor or head housekeeper). The room attendants or head housekeeper also need to liaise with reception so that they know when rooms are available to re-let.</a:t>
            </a:r>
          </a:p>
        </p:txBody>
      </p:sp>
      <p:pic>
        <p:nvPicPr>
          <p:cNvPr id="15362" name="Picture 2" descr="Image result for hotel room securit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059600" y="4005064"/>
            <a:ext cx="3824074" cy="2448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8892082"/>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104</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1" y="1124744"/>
            <a:ext cx="3888433" cy="5586145"/>
          </a:xfrm>
          <a:prstGeom prst="rect">
            <a:avLst/>
          </a:prstGeom>
        </p:spPr>
        <p:txBody>
          <a:bodyPr wrap="square">
            <a:spAutoFit/>
          </a:bodyPr>
          <a:lstStyle/>
          <a:p>
            <a:pPr>
              <a:buClr>
                <a:srgbClr val="0070C0"/>
              </a:buClr>
              <a:buSzPct val="80000"/>
            </a:pPr>
            <a:r>
              <a:rPr lang="en-US" sz="2100" b="1" dirty="0" smtClean="0">
                <a:solidFill>
                  <a:srgbClr val="C00000"/>
                </a:solidFill>
              </a:rPr>
              <a:t>Necessity </a:t>
            </a:r>
            <a:r>
              <a:rPr lang="en-US" sz="2100" b="1" dirty="0">
                <a:solidFill>
                  <a:srgbClr val="C00000"/>
                </a:solidFill>
              </a:rPr>
              <a:t>of good team work and training</a:t>
            </a:r>
          </a:p>
          <a:p>
            <a:pPr marL="401638" indent="-401638">
              <a:buClr>
                <a:srgbClr val="0070C0"/>
              </a:buClr>
              <a:buSzPct val="80000"/>
              <a:buFont typeface="Arial" panose="020B0604020202020204" pitchFamily="34" charset="0"/>
              <a:buChar char="►"/>
            </a:pPr>
            <a:r>
              <a:rPr lang="en-US" sz="2100" dirty="0"/>
              <a:t>All staff requires training and some organisations deliver these </a:t>
            </a:r>
            <a:r>
              <a:rPr lang="en-US" sz="2100" dirty="0" err="1"/>
              <a:t>themselvc</a:t>
            </a:r>
            <a:r>
              <a:rPr lang="en-US" sz="2100" dirty="0"/>
              <a:t> on an in-house basis or send their employees on appropriate courses.</a:t>
            </a:r>
          </a:p>
          <a:p>
            <a:pPr marL="401638" indent="-401638">
              <a:buClr>
                <a:srgbClr val="0070C0"/>
              </a:buClr>
              <a:buSzPct val="80000"/>
              <a:buFont typeface="Arial" panose="020B0604020202020204" pitchFamily="34" charset="0"/>
              <a:buChar char="►"/>
            </a:pPr>
            <a:r>
              <a:rPr lang="en-US" sz="2100" dirty="0"/>
              <a:t>A typical customer service course would combine trainer presentations and interactive sessions where attendees share ideas and their personal experience. Such training courses will address issues such as the </a:t>
            </a:r>
            <a:r>
              <a:rPr lang="en-US" sz="2100" dirty="0" smtClean="0"/>
              <a:t>following:</a:t>
            </a:r>
          </a:p>
        </p:txBody>
      </p:sp>
      <p:pic>
        <p:nvPicPr>
          <p:cNvPr id="3" name="Picture 2"/>
          <p:cNvPicPr>
            <a:picLocks noChangeAspect="1"/>
          </p:cNvPicPr>
          <p:nvPr/>
        </p:nvPicPr>
        <p:blipFill rotWithShape="1">
          <a:blip r:embed="rId4" cstate="print">
            <a:lum bright="9000"/>
            <a:extLst>
              <a:ext uri="{28A0092B-C50C-407E-A947-70E740481C1C}">
                <a14:useLocalDpi xmlns:a14="http://schemas.microsoft.com/office/drawing/2010/main" val="0"/>
              </a:ext>
            </a:extLst>
          </a:blip>
          <a:srcRect/>
          <a:stretch/>
        </p:blipFill>
        <p:spPr>
          <a:xfrm>
            <a:off x="4067944" y="1154832"/>
            <a:ext cx="4824536" cy="5442520"/>
          </a:xfrm>
          <a:prstGeom prst="rect">
            <a:avLst/>
          </a:prstGeom>
        </p:spPr>
      </p:pic>
    </p:spTree>
    <p:extLst>
      <p:ext uri="{BB962C8B-B14F-4D97-AF65-F5344CB8AC3E}">
        <p14:creationId xmlns:p14="http://schemas.microsoft.com/office/powerpoint/2010/main" val="3015246063"/>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104</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1" y="1124744"/>
            <a:ext cx="8712969" cy="5455340"/>
          </a:xfrm>
          <a:prstGeom prst="rect">
            <a:avLst/>
          </a:prstGeom>
        </p:spPr>
        <p:txBody>
          <a:bodyPr wrap="square">
            <a:spAutoFit/>
          </a:bodyPr>
          <a:lstStyle/>
          <a:p>
            <a:pPr>
              <a:buClr>
                <a:srgbClr val="0070C0"/>
              </a:buClr>
              <a:buSzPct val="80000"/>
            </a:pPr>
            <a:r>
              <a:rPr lang="en-US" sz="2050" b="1" dirty="0" smtClean="0">
                <a:solidFill>
                  <a:srgbClr val="C00000"/>
                </a:solidFill>
              </a:rPr>
              <a:t>Necessity </a:t>
            </a:r>
            <a:r>
              <a:rPr lang="en-US" sz="2050" b="1" dirty="0">
                <a:solidFill>
                  <a:srgbClr val="C00000"/>
                </a:solidFill>
              </a:rPr>
              <a:t>of good team work and training</a:t>
            </a:r>
          </a:p>
          <a:p>
            <a:pPr marL="342900" indent="-342900">
              <a:buClr>
                <a:srgbClr val="0070C0"/>
              </a:buClr>
              <a:buSzPct val="80000"/>
              <a:buFont typeface="Arial" panose="020B0604020202020204" pitchFamily="34" charset="0"/>
              <a:buChar char="►"/>
            </a:pPr>
            <a:r>
              <a:rPr lang="en-US" sz="2050" dirty="0"/>
              <a:t>Other types of training will focus on the </a:t>
            </a:r>
            <a:r>
              <a:rPr lang="en-US" sz="2050" dirty="0" smtClean="0"/>
              <a:t/>
            </a:r>
            <a:br>
              <a:rPr lang="en-US" sz="2050" dirty="0" smtClean="0"/>
            </a:br>
            <a:r>
              <a:rPr lang="en-US" sz="2050" dirty="0" smtClean="0"/>
              <a:t>mastery </a:t>
            </a:r>
            <a:r>
              <a:rPr lang="en-US" sz="2050" dirty="0"/>
              <a:t>and development of specific job role </a:t>
            </a:r>
            <a:r>
              <a:rPr lang="en-US" sz="2050" dirty="0" smtClean="0"/>
              <a:t/>
            </a:r>
            <a:br>
              <a:rPr lang="en-US" sz="2050" dirty="0" smtClean="0"/>
            </a:br>
            <a:r>
              <a:rPr lang="en-US" sz="2050" dirty="0" smtClean="0"/>
              <a:t>functions </a:t>
            </a:r>
            <a:r>
              <a:rPr lang="en-US" sz="2050" dirty="0"/>
              <a:t>and service standards.</a:t>
            </a:r>
          </a:p>
          <a:p>
            <a:pPr marL="342900" indent="-342900">
              <a:buClr>
                <a:srgbClr val="0070C0"/>
              </a:buClr>
              <a:buSzPct val="80000"/>
              <a:buFont typeface="Arial" panose="020B0604020202020204" pitchFamily="34" charset="0"/>
              <a:buChar char="►"/>
            </a:pPr>
            <a:r>
              <a:rPr lang="en-US" sz="2050" dirty="0"/>
              <a:t>For example, a luxury 5-star hotel will offer a </a:t>
            </a:r>
            <a:r>
              <a:rPr lang="en-US" sz="2050" dirty="0" smtClean="0"/>
              <a:t/>
            </a:r>
            <a:br>
              <a:rPr lang="en-US" sz="2050" dirty="0" smtClean="0"/>
            </a:br>
            <a:r>
              <a:rPr lang="en-US" sz="2050" dirty="0" smtClean="0"/>
              <a:t>personal </a:t>
            </a:r>
            <a:r>
              <a:rPr lang="en-US" sz="2050" dirty="0"/>
              <a:t>butler service for their more </a:t>
            </a:r>
            <a:r>
              <a:rPr lang="en-US" sz="2050" dirty="0" smtClean="0"/>
              <a:t/>
            </a:r>
            <a:br>
              <a:rPr lang="en-US" sz="2050" dirty="0" smtClean="0"/>
            </a:br>
            <a:r>
              <a:rPr lang="en-US" sz="2050" dirty="0" smtClean="0"/>
              <a:t>demanding </a:t>
            </a:r>
            <a:r>
              <a:rPr lang="en-US" sz="2050" dirty="0"/>
              <a:t>guests. Clearly, employees </a:t>
            </a:r>
            <a:r>
              <a:rPr lang="en-US" sz="2050" dirty="0" smtClean="0"/>
              <a:t/>
            </a:r>
            <a:br>
              <a:rPr lang="en-US" sz="2050" dirty="0" smtClean="0"/>
            </a:br>
            <a:r>
              <a:rPr lang="en-US" sz="2050" dirty="0" smtClean="0"/>
              <a:t>working </a:t>
            </a:r>
            <a:r>
              <a:rPr lang="en-US" sz="2050" dirty="0"/>
              <a:t>as butlers will require considerably </a:t>
            </a:r>
            <a:r>
              <a:rPr lang="en-US" sz="2050" dirty="0" smtClean="0"/>
              <a:t/>
            </a:r>
            <a:br>
              <a:rPr lang="en-US" sz="2050" dirty="0" smtClean="0"/>
            </a:br>
            <a:r>
              <a:rPr lang="en-US" sz="2050" dirty="0" smtClean="0"/>
              <a:t>more </a:t>
            </a:r>
            <a:r>
              <a:rPr lang="en-US" sz="2050" dirty="0"/>
              <a:t>skills than regular room attendants. </a:t>
            </a:r>
            <a:endParaRPr lang="en-US" sz="2050" dirty="0" smtClean="0"/>
          </a:p>
          <a:p>
            <a:pPr marL="342900" indent="-342900">
              <a:buClr>
                <a:srgbClr val="0070C0"/>
              </a:buClr>
              <a:buSzPct val="80000"/>
              <a:buFont typeface="Arial" panose="020B0604020202020204" pitchFamily="34" charset="0"/>
              <a:buChar char="►"/>
            </a:pPr>
            <a:r>
              <a:rPr lang="en-US" sz="2050" dirty="0" smtClean="0"/>
              <a:t>Butlers </a:t>
            </a:r>
            <a:r>
              <a:rPr lang="en-US" sz="2050" dirty="0"/>
              <a:t>provide a range of special services to guests including such things as the care of the wardrobe, unpacking, the pressing of clothes and shoe cleaning. </a:t>
            </a:r>
            <a:endParaRPr lang="en-US" sz="2050" dirty="0" smtClean="0"/>
          </a:p>
          <a:p>
            <a:pPr marL="342900" indent="-342900">
              <a:buClr>
                <a:srgbClr val="0070C0"/>
              </a:buClr>
              <a:buSzPct val="80000"/>
              <a:buFont typeface="Arial" panose="020B0604020202020204" pitchFamily="34" charset="0"/>
              <a:buChar char="►"/>
            </a:pPr>
            <a:r>
              <a:rPr lang="en-US" sz="2050" dirty="0" smtClean="0"/>
              <a:t>Butlers </a:t>
            </a:r>
            <a:r>
              <a:rPr lang="en-US" sz="2050" dirty="0"/>
              <a:t>will also be responsible for the detailed servicing of rooms, the selection of the guests favourite newspapers, magazines and drinks tray items. They will also arrange items like bath oils, candles, pillow selection etc. Thus, butlers </a:t>
            </a:r>
            <a:r>
              <a:rPr lang="en-US" sz="2050" dirty="0" smtClean="0"/>
              <a:t>will focus </a:t>
            </a:r>
            <a:r>
              <a:rPr lang="en-US" sz="2050" dirty="0"/>
              <a:t>always on the expectation of the guest and on the subtlety and smoothness of the service they provide.</a:t>
            </a:r>
            <a:endParaRPr lang="en-US" sz="2050" dirty="0" smtClean="0"/>
          </a:p>
        </p:txBody>
      </p:sp>
      <p:pic>
        <p:nvPicPr>
          <p:cNvPr id="17410" name="Picture 2" descr="Image result for waiter with win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940152" y="1180198"/>
            <a:ext cx="2952328" cy="2680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0914679"/>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105</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1" y="1124744"/>
            <a:ext cx="8712969" cy="5509200"/>
          </a:xfrm>
          <a:prstGeom prst="rect">
            <a:avLst/>
          </a:prstGeom>
        </p:spPr>
        <p:txBody>
          <a:bodyPr wrap="square">
            <a:spAutoFit/>
          </a:bodyPr>
          <a:lstStyle/>
          <a:p>
            <a:pPr>
              <a:buClr>
                <a:srgbClr val="0070C0"/>
              </a:buClr>
              <a:buSzPct val="80000"/>
            </a:pPr>
            <a:r>
              <a:rPr lang="en-US" sz="2200" b="1" dirty="0" smtClean="0">
                <a:solidFill>
                  <a:srgbClr val="C00000"/>
                </a:solidFill>
              </a:rPr>
              <a:t>Necessity </a:t>
            </a:r>
            <a:r>
              <a:rPr lang="en-US" sz="2200" b="1" dirty="0">
                <a:solidFill>
                  <a:srgbClr val="C00000"/>
                </a:solidFill>
              </a:rPr>
              <a:t>of good team work and training</a:t>
            </a:r>
          </a:p>
          <a:p>
            <a:pPr marL="342900" indent="-342900">
              <a:buClr>
                <a:srgbClr val="0070C0"/>
              </a:buClr>
              <a:buSzPct val="80000"/>
              <a:buFont typeface="Arial" panose="020B0604020202020204" pitchFamily="34" charset="0"/>
              <a:buChar char="►"/>
            </a:pPr>
            <a:r>
              <a:rPr lang="en-US" sz="2200" dirty="0"/>
              <a:t>Potential butlers, therefore, require training to develop in them the understanding and grace required to effortlessly carry out all tasks required in a luxury hotel. Employees without experience will need to be trained to the required standard and receive encouragement to develop constancy in their attention to detail. Thus, appropriate training for butler customer service should focus on issues such as</a:t>
            </a:r>
            <a:r>
              <a:rPr lang="en-US" sz="2200" dirty="0" smtClean="0"/>
              <a:t>:</a:t>
            </a:r>
            <a:endParaRPr lang="en-US" sz="2200" dirty="0"/>
          </a:p>
          <a:p>
            <a:pPr marL="742950" indent="-342900">
              <a:buClr>
                <a:srgbClr val="0070C0"/>
              </a:buClr>
              <a:buSzPct val="80000"/>
              <a:buFont typeface="Wingdings" panose="05000000000000000000" pitchFamily="2" charset="2"/>
              <a:buChar char="§"/>
            </a:pPr>
            <a:r>
              <a:rPr lang="en-US" sz="2200" dirty="0"/>
              <a:t>the guest - differing profiles, cultures and expectations;</a:t>
            </a:r>
          </a:p>
          <a:p>
            <a:pPr marL="742950" indent="-342900">
              <a:buClr>
                <a:srgbClr val="0070C0"/>
              </a:buClr>
              <a:buSzPct val="80000"/>
              <a:buFont typeface="Wingdings" panose="05000000000000000000" pitchFamily="2" charset="2"/>
              <a:buChar char="§"/>
            </a:pPr>
            <a:r>
              <a:rPr lang="en-US" sz="2200" dirty="0" smtClean="0"/>
              <a:t>Butler </a:t>
            </a:r>
            <a:r>
              <a:rPr lang="en-US" sz="2200" dirty="0"/>
              <a:t>department operational structure, reporting lines, job descriptions, systems and procedures;</a:t>
            </a:r>
          </a:p>
          <a:p>
            <a:pPr marL="742950" indent="-342900">
              <a:buClr>
                <a:srgbClr val="0070C0"/>
              </a:buClr>
              <a:buSzPct val="80000"/>
              <a:buFont typeface="Wingdings" panose="05000000000000000000" pitchFamily="2" charset="2"/>
              <a:buChar char="§"/>
            </a:pPr>
            <a:r>
              <a:rPr lang="en-US" sz="2200" dirty="0" smtClean="0"/>
              <a:t>personal </a:t>
            </a:r>
            <a:r>
              <a:rPr lang="en-US" sz="2200" dirty="0"/>
              <a:t>presentation and </a:t>
            </a:r>
            <a:r>
              <a:rPr lang="en-US" sz="2200" dirty="0" err="1"/>
              <a:t>demeanour</a:t>
            </a:r>
            <a:r>
              <a:rPr lang="en-US" sz="2200" dirty="0"/>
              <a:t>;</a:t>
            </a:r>
          </a:p>
          <a:p>
            <a:pPr marL="742950" indent="-342900">
              <a:buClr>
                <a:srgbClr val="0070C0"/>
              </a:buClr>
              <a:buSzPct val="80000"/>
              <a:buFont typeface="Wingdings" panose="05000000000000000000" pitchFamily="2" charset="2"/>
              <a:buChar char="§"/>
            </a:pPr>
            <a:r>
              <a:rPr lang="en-US" sz="2200" dirty="0" smtClean="0"/>
              <a:t>social </a:t>
            </a:r>
            <a:r>
              <a:rPr lang="en-US" sz="2200" dirty="0"/>
              <a:t>skills, tolerance, telephone skills, </a:t>
            </a:r>
            <a:r>
              <a:rPr lang="en-US" sz="2200" dirty="0" smtClean="0"/>
              <a:t/>
            </a:r>
            <a:br>
              <a:rPr lang="en-US" sz="2200" dirty="0" smtClean="0"/>
            </a:br>
            <a:r>
              <a:rPr lang="en-US" sz="2200" dirty="0" smtClean="0"/>
              <a:t>body </a:t>
            </a:r>
            <a:r>
              <a:rPr lang="en-US" sz="2200" dirty="0"/>
              <a:t>language and movement;</a:t>
            </a:r>
          </a:p>
          <a:p>
            <a:pPr marL="742950" indent="-342900">
              <a:buClr>
                <a:srgbClr val="0070C0"/>
              </a:buClr>
              <a:buSzPct val="80000"/>
              <a:buFont typeface="Wingdings" panose="05000000000000000000" pitchFamily="2" charset="2"/>
              <a:buChar char="§"/>
            </a:pPr>
            <a:r>
              <a:rPr lang="en-US" sz="2200" dirty="0" smtClean="0"/>
              <a:t>team </a:t>
            </a:r>
            <a:r>
              <a:rPr lang="en-US" sz="2200" dirty="0"/>
              <a:t>work and communication - how to </a:t>
            </a:r>
            <a:r>
              <a:rPr lang="en-US" sz="2200" dirty="0" smtClean="0"/>
              <a:t/>
            </a:r>
            <a:br>
              <a:rPr lang="en-US" sz="2200" dirty="0" smtClean="0"/>
            </a:br>
            <a:r>
              <a:rPr lang="en-US" sz="2200" dirty="0" smtClean="0"/>
              <a:t>deal </a:t>
            </a:r>
            <a:r>
              <a:rPr lang="en-US" sz="2200" dirty="0"/>
              <a:t>with crisis or anger</a:t>
            </a:r>
            <a:r>
              <a:rPr lang="en-US" sz="2200" dirty="0" smtClean="0"/>
              <a:t>;</a:t>
            </a:r>
            <a:endParaRPr lang="en-US" sz="2200" dirty="0"/>
          </a:p>
        </p:txBody>
      </p:sp>
      <p:pic>
        <p:nvPicPr>
          <p:cNvPr id="19458" name="Picture 2" descr="Image result for team working in the service industr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34428" y="4725144"/>
            <a:ext cx="2858054" cy="190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31216"/>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Image result for team working in the service industr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508104" y="4327769"/>
            <a:ext cx="3384376" cy="2325195"/>
          </a:xfrm>
          <a:prstGeom prst="rect">
            <a:avLst/>
          </a:prstGeom>
          <a:noFill/>
          <a:extLst>
            <a:ext uri="{909E8E84-426E-40DD-AFC4-6F175D3DCCD1}">
              <a14:hiddenFill xmlns:a14="http://schemas.microsoft.com/office/drawing/2010/main">
                <a:solidFill>
                  <a:srgbClr val="FFFFFF"/>
                </a:solidFill>
              </a14:hiddenFill>
            </a:ext>
          </a:extLst>
        </p:spPr>
      </p:pic>
      <p:sp>
        <p:nvSpPr>
          <p:cNvPr id="4" name="Round Same Side Corner Rectangle 3">
            <a:hlinkClick r:id="rId4"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105</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1" y="1124744"/>
            <a:ext cx="8712969" cy="5632311"/>
          </a:xfrm>
          <a:prstGeom prst="rect">
            <a:avLst/>
          </a:prstGeom>
        </p:spPr>
        <p:txBody>
          <a:bodyPr wrap="square">
            <a:spAutoFit/>
          </a:bodyPr>
          <a:lstStyle/>
          <a:p>
            <a:pPr>
              <a:buClr>
                <a:srgbClr val="0070C0"/>
              </a:buClr>
              <a:buSzPct val="80000"/>
            </a:pPr>
            <a:r>
              <a:rPr lang="en-US" sz="2400" b="1" dirty="0" smtClean="0">
                <a:solidFill>
                  <a:srgbClr val="C00000"/>
                </a:solidFill>
              </a:rPr>
              <a:t>Necessity </a:t>
            </a:r>
            <a:r>
              <a:rPr lang="en-US" sz="2400" b="1" dirty="0">
                <a:solidFill>
                  <a:srgbClr val="C00000"/>
                </a:solidFill>
              </a:rPr>
              <a:t>of good team work and training</a:t>
            </a:r>
          </a:p>
          <a:p>
            <a:pPr marL="400050" indent="-400050">
              <a:buClr>
                <a:srgbClr val="0070C0"/>
              </a:buClr>
              <a:buSzPct val="80000"/>
              <a:buFont typeface="Wingdings" panose="05000000000000000000" pitchFamily="2" charset="2"/>
              <a:buChar char="§"/>
            </a:pPr>
            <a:r>
              <a:rPr lang="en-US" sz="2400" dirty="0" smtClean="0"/>
              <a:t>related </a:t>
            </a:r>
            <a:r>
              <a:rPr lang="en-US" sz="2400" dirty="0"/>
              <a:t>departments with emphasis on communication;</a:t>
            </a:r>
          </a:p>
          <a:p>
            <a:pPr marL="400050" indent="-400050">
              <a:buClr>
                <a:srgbClr val="0070C0"/>
              </a:buClr>
              <a:buSzPct val="80000"/>
              <a:buFont typeface="Wingdings" panose="05000000000000000000" pitchFamily="2" charset="2"/>
              <a:buChar char="§"/>
            </a:pPr>
            <a:r>
              <a:rPr lang="en-US" sz="2400" dirty="0" smtClean="0"/>
              <a:t>appreciation </a:t>
            </a:r>
            <a:r>
              <a:rPr lang="en-US" sz="2400" dirty="0"/>
              <a:t>of standards and the world of luxury in international travel;</a:t>
            </a:r>
          </a:p>
          <a:p>
            <a:pPr marL="400050" indent="-400050">
              <a:buClr>
                <a:srgbClr val="0070C0"/>
              </a:buClr>
              <a:buSzPct val="80000"/>
              <a:buFont typeface="Wingdings" panose="05000000000000000000" pitchFamily="2" charset="2"/>
              <a:buChar char="§"/>
            </a:pPr>
            <a:r>
              <a:rPr lang="en-US" sz="2400" dirty="0" smtClean="0"/>
              <a:t>key </a:t>
            </a:r>
            <a:r>
              <a:rPr lang="en-US" sz="2400" dirty="0"/>
              <a:t>tasks - from unpacking and packing, treatment of clothes, shoes, valuables etc. to shopping, presentation of rooms and flower arranging;</a:t>
            </a:r>
          </a:p>
          <a:p>
            <a:pPr marL="400050" indent="-400050">
              <a:buClr>
                <a:srgbClr val="0070C0"/>
              </a:buClr>
              <a:buSzPct val="80000"/>
              <a:buFont typeface="Wingdings" panose="05000000000000000000" pitchFamily="2" charset="2"/>
              <a:buChar char="§"/>
            </a:pPr>
            <a:r>
              <a:rPr lang="en-US" sz="2400" dirty="0" smtClean="0"/>
              <a:t>the </a:t>
            </a:r>
            <a:r>
              <a:rPr lang="en-US" sz="2400" dirty="0"/>
              <a:t>recording of preferences - likes and dislikes;</a:t>
            </a:r>
          </a:p>
          <a:p>
            <a:pPr marL="400050" indent="-400050">
              <a:buClr>
                <a:srgbClr val="0070C0"/>
              </a:buClr>
              <a:buSzPct val="80000"/>
              <a:buFont typeface="Wingdings" panose="05000000000000000000" pitchFamily="2" charset="2"/>
              <a:buChar char="§"/>
            </a:pPr>
            <a:r>
              <a:rPr lang="en-US" sz="2400" dirty="0"/>
              <a:t>pre-arrival preparations for all guests;</a:t>
            </a:r>
          </a:p>
          <a:p>
            <a:pPr marL="400050" indent="-400050">
              <a:buClr>
                <a:srgbClr val="0070C0"/>
              </a:buClr>
              <a:buSzPct val="80000"/>
              <a:buFont typeface="Wingdings" panose="05000000000000000000" pitchFamily="2" charset="2"/>
              <a:buChar char="§"/>
            </a:pPr>
            <a:r>
              <a:rPr lang="en-US" sz="2400" dirty="0" smtClean="0"/>
              <a:t>all </a:t>
            </a:r>
            <a:r>
              <a:rPr lang="en-US" sz="2400" dirty="0"/>
              <a:t>necessary paperwork;</a:t>
            </a:r>
          </a:p>
          <a:p>
            <a:pPr marL="400050" indent="-400050">
              <a:buClr>
                <a:srgbClr val="0070C0"/>
              </a:buClr>
              <a:buSzPct val="80000"/>
              <a:buFont typeface="Wingdings" panose="05000000000000000000" pitchFamily="2" charset="2"/>
              <a:buChar char="§"/>
            </a:pPr>
            <a:r>
              <a:rPr lang="en-US" sz="2400" dirty="0" smtClean="0"/>
              <a:t>examine </a:t>
            </a:r>
            <a:r>
              <a:rPr lang="en-US" sz="2400" dirty="0"/>
              <a:t>the process of the guest </a:t>
            </a:r>
            <a:br>
              <a:rPr lang="en-US" sz="2400" dirty="0"/>
            </a:br>
            <a:r>
              <a:rPr lang="en-US" sz="2400" dirty="0"/>
              <a:t>cycle - arrival, stay and departure;</a:t>
            </a:r>
          </a:p>
          <a:p>
            <a:pPr marL="400050" indent="-400050">
              <a:buClr>
                <a:srgbClr val="0070C0"/>
              </a:buClr>
              <a:buSzPct val="80000"/>
              <a:buFont typeface="Wingdings" panose="05000000000000000000" pitchFamily="2" charset="2"/>
              <a:buChar char="§"/>
            </a:pPr>
            <a:r>
              <a:rPr lang="en-US" sz="2400" dirty="0" smtClean="0"/>
              <a:t>other </a:t>
            </a:r>
            <a:r>
              <a:rPr lang="en-US" sz="2400" dirty="0"/>
              <a:t>service tasks - from serving </a:t>
            </a:r>
            <a:r>
              <a:rPr lang="en-US" sz="2400" dirty="0" smtClean="0"/>
              <a:t/>
            </a:r>
            <a:br>
              <a:rPr lang="en-US" sz="2400" dirty="0" smtClean="0"/>
            </a:br>
            <a:r>
              <a:rPr lang="en-US" sz="2400" dirty="0" smtClean="0"/>
              <a:t>early </a:t>
            </a:r>
            <a:r>
              <a:rPr lang="en-US" sz="2400" dirty="0"/>
              <a:t>morning tea to formal dinners;</a:t>
            </a:r>
          </a:p>
          <a:p>
            <a:pPr marL="400050" indent="-400050">
              <a:buClr>
                <a:srgbClr val="0070C0"/>
              </a:buClr>
              <a:buSzPct val="80000"/>
              <a:buFont typeface="Wingdings" panose="05000000000000000000" pitchFamily="2" charset="2"/>
              <a:buChar char="§"/>
            </a:pPr>
            <a:r>
              <a:rPr lang="en-US" sz="2400" dirty="0" smtClean="0"/>
              <a:t>security </a:t>
            </a:r>
            <a:r>
              <a:rPr lang="en-US" sz="2400" dirty="0"/>
              <a:t>issues.</a:t>
            </a:r>
            <a:endParaRPr lang="en-US" sz="2400" dirty="0" smtClean="0"/>
          </a:p>
        </p:txBody>
      </p:sp>
    </p:spTree>
    <p:extLst>
      <p:ext uri="{BB962C8B-B14F-4D97-AF65-F5344CB8AC3E}">
        <p14:creationId xmlns:p14="http://schemas.microsoft.com/office/powerpoint/2010/main" val="562098094"/>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a:t>
            </a:r>
            <a:r>
              <a:rPr lang="en-US" sz="1400" b="1" dirty="0" smtClean="0">
                <a:latin typeface="Calibri" panose="020F0502020204030204" pitchFamily="34" charset="0"/>
              </a:rPr>
              <a:t>105</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1" y="1124744"/>
            <a:ext cx="8712969" cy="5715411"/>
          </a:xfrm>
          <a:prstGeom prst="rect">
            <a:avLst/>
          </a:prstGeom>
        </p:spPr>
        <p:txBody>
          <a:bodyPr wrap="square">
            <a:spAutoFit/>
          </a:bodyPr>
          <a:lstStyle/>
          <a:p>
            <a:pPr>
              <a:buClr>
                <a:srgbClr val="0070C0"/>
              </a:buClr>
              <a:buSzPct val="80000"/>
            </a:pPr>
            <a:r>
              <a:rPr lang="en-US" sz="2030" b="1" dirty="0" smtClean="0">
                <a:solidFill>
                  <a:srgbClr val="C00000"/>
                </a:solidFill>
              </a:rPr>
              <a:t>Importance </a:t>
            </a:r>
            <a:r>
              <a:rPr lang="en-US" sz="2030" b="1" dirty="0">
                <a:solidFill>
                  <a:srgbClr val="C00000"/>
                </a:solidFill>
              </a:rPr>
              <a:t>of courtesy, tact and diplomacy </a:t>
            </a:r>
            <a:r>
              <a:rPr lang="en-US" sz="2030" b="1" dirty="0" err="1">
                <a:solidFill>
                  <a:srgbClr val="C00000"/>
                </a:solidFill>
              </a:rPr>
              <a:t>recognised</a:t>
            </a:r>
            <a:r>
              <a:rPr lang="en-US" sz="2030" b="1" dirty="0">
                <a:solidFill>
                  <a:srgbClr val="C00000"/>
                </a:solidFill>
              </a:rPr>
              <a:t>, when dealing with customers and any specific needs</a:t>
            </a:r>
          </a:p>
          <a:p>
            <a:pPr marL="400050" indent="-400050">
              <a:buClr>
                <a:srgbClr val="0070C0"/>
              </a:buClr>
              <a:buSzPct val="80000"/>
              <a:buFont typeface="Arial" panose="020B0604020202020204" pitchFamily="34" charset="0"/>
              <a:buChar char="►"/>
            </a:pPr>
            <a:r>
              <a:rPr lang="en-US" sz="2030" dirty="0"/>
              <a:t>Travel and tourism organisations have many opportunities to interact with their customers and we have already seen that each of these encounters can be regarded as a ‘moment of truth’. </a:t>
            </a:r>
            <a:endParaRPr lang="en-US" sz="2030" dirty="0" smtClean="0"/>
          </a:p>
          <a:p>
            <a:pPr marL="400050" indent="-400050">
              <a:buClr>
                <a:srgbClr val="0070C0"/>
              </a:buClr>
              <a:buSzPct val="80000"/>
              <a:buFont typeface="Arial" panose="020B0604020202020204" pitchFamily="34" charset="0"/>
              <a:buChar char="►"/>
            </a:pPr>
            <a:r>
              <a:rPr lang="en-US" sz="2030" dirty="0" smtClean="0"/>
              <a:t>For </a:t>
            </a:r>
            <a:r>
              <a:rPr lang="en-US" sz="2030" dirty="0"/>
              <a:t>example, a guest staying at a hotel will experience such moments throughout the various stages of the guest cycle. In this cycle, the guest experiences the hotels delivery of customer service during the following four stages:</a:t>
            </a:r>
          </a:p>
          <a:p>
            <a:pPr marL="742950" indent="-342900">
              <a:buClr>
                <a:srgbClr val="0070C0"/>
              </a:buClr>
              <a:buSzPct val="80000"/>
              <a:buFont typeface="Arial" panose="020B0604020202020204" pitchFamily="34" charset="0"/>
              <a:buChar char="•"/>
            </a:pPr>
            <a:r>
              <a:rPr lang="en-US" sz="2030" dirty="0"/>
              <a:t>reservation </a:t>
            </a:r>
            <a:r>
              <a:rPr lang="en-US" sz="2030" dirty="0" smtClean="0"/>
              <a:t/>
            </a:r>
            <a:br>
              <a:rPr lang="en-US" sz="2030" dirty="0" smtClean="0"/>
            </a:br>
            <a:r>
              <a:rPr lang="en-US" sz="2030" dirty="0" smtClean="0"/>
              <a:t>registration/check- </a:t>
            </a:r>
            <a:r>
              <a:rPr lang="en-US" sz="2030" dirty="0"/>
              <a:t>in </a:t>
            </a:r>
          </a:p>
          <a:p>
            <a:pPr marL="742950" indent="-342900">
              <a:buClr>
                <a:srgbClr val="0070C0"/>
              </a:buClr>
              <a:buSzPct val="80000"/>
              <a:buFont typeface="Arial" panose="020B0604020202020204" pitchFamily="34" charset="0"/>
              <a:buChar char="•"/>
            </a:pPr>
            <a:r>
              <a:rPr lang="en-US" sz="2030" dirty="0" smtClean="0"/>
              <a:t>occupancy</a:t>
            </a:r>
            <a:endParaRPr lang="en-US" sz="2030" dirty="0"/>
          </a:p>
          <a:p>
            <a:pPr marL="742950" indent="-342900">
              <a:buClr>
                <a:srgbClr val="0070C0"/>
              </a:buClr>
              <a:buSzPct val="80000"/>
              <a:buFont typeface="Arial" panose="020B0604020202020204" pitchFamily="34" charset="0"/>
              <a:buChar char="•"/>
            </a:pPr>
            <a:r>
              <a:rPr lang="en-US" sz="2030" dirty="0"/>
              <a:t>check-out and history</a:t>
            </a:r>
            <a:r>
              <a:rPr lang="en-US" sz="2030" dirty="0" smtClean="0"/>
              <a:t>.</a:t>
            </a:r>
          </a:p>
          <a:p>
            <a:pPr marL="400050" indent="-400050">
              <a:buClr>
                <a:srgbClr val="0070C0"/>
              </a:buClr>
              <a:buSzPct val="80000"/>
              <a:buFont typeface="Arial" panose="020B0604020202020204" pitchFamily="34" charset="0"/>
              <a:buChar char="►"/>
            </a:pPr>
            <a:r>
              <a:rPr lang="en-US" sz="2030" dirty="0"/>
              <a:t>In order to achieve a high standard of customer satisfaction, all hotel/guest interactions must take place in a manner which </a:t>
            </a:r>
            <a:r>
              <a:rPr lang="en-US" sz="2030" dirty="0" err="1"/>
              <a:t>recognises</a:t>
            </a:r>
            <a:r>
              <a:rPr lang="en-US" sz="2030" dirty="0"/>
              <a:t> the importance of courtesy, tact and diplomacy when dealing with particular requests. We can now look at some of the ways in which this can happen throughout the guest cycle.</a:t>
            </a:r>
            <a:endParaRPr lang="en-US" sz="2030" dirty="0" smtClean="0"/>
          </a:p>
        </p:txBody>
      </p:sp>
    </p:spTree>
    <p:extLst>
      <p:ext uri="{BB962C8B-B14F-4D97-AF65-F5344CB8AC3E}">
        <p14:creationId xmlns:p14="http://schemas.microsoft.com/office/powerpoint/2010/main" val="2099679270"/>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106</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1" y="1124744"/>
            <a:ext cx="5328593" cy="5715411"/>
          </a:xfrm>
          <a:prstGeom prst="rect">
            <a:avLst/>
          </a:prstGeom>
        </p:spPr>
        <p:txBody>
          <a:bodyPr wrap="square">
            <a:spAutoFit/>
          </a:bodyPr>
          <a:lstStyle/>
          <a:p>
            <a:pPr>
              <a:buClr>
                <a:srgbClr val="0070C0"/>
              </a:buClr>
              <a:buSzPct val="80000"/>
            </a:pPr>
            <a:r>
              <a:rPr lang="en-US" sz="2030" b="1" dirty="0" smtClean="0">
                <a:solidFill>
                  <a:srgbClr val="C00000"/>
                </a:solidFill>
              </a:rPr>
              <a:t>Importance </a:t>
            </a:r>
            <a:r>
              <a:rPr lang="en-US" sz="2030" b="1" dirty="0">
                <a:solidFill>
                  <a:srgbClr val="C00000"/>
                </a:solidFill>
              </a:rPr>
              <a:t>of courtesy, tact and diplomacy </a:t>
            </a:r>
            <a:r>
              <a:rPr lang="en-US" sz="2030" b="1" dirty="0" err="1">
                <a:solidFill>
                  <a:srgbClr val="C00000"/>
                </a:solidFill>
              </a:rPr>
              <a:t>recognised</a:t>
            </a:r>
            <a:r>
              <a:rPr lang="en-US" sz="2030" b="1" dirty="0">
                <a:solidFill>
                  <a:srgbClr val="C00000"/>
                </a:solidFill>
              </a:rPr>
              <a:t>, when dealing with customers and any specific needs</a:t>
            </a:r>
          </a:p>
          <a:p>
            <a:pPr marL="342900" indent="-342900">
              <a:buClr>
                <a:srgbClr val="0070C0"/>
              </a:buClr>
              <a:buSzPct val="80000"/>
              <a:buFont typeface="Arial" panose="020B0604020202020204" pitchFamily="34" charset="0"/>
              <a:buChar char="►"/>
            </a:pPr>
            <a:r>
              <a:rPr lang="en-US" sz="2030" dirty="0"/>
              <a:t>At the pre-arrival stage, the hotel must create for every potential guest a reservation record and doing this initiates the hotel guest cycle. </a:t>
            </a:r>
            <a:endParaRPr lang="en-US" sz="2030" dirty="0" smtClean="0"/>
          </a:p>
          <a:p>
            <a:pPr marL="342900" indent="-342900">
              <a:buClr>
                <a:srgbClr val="0070C0"/>
              </a:buClr>
              <a:buSzPct val="80000"/>
              <a:buFont typeface="Arial" panose="020B0604020202020204" pitchFamily="34" charset="0"/>
              <a:buChar char="►"/>
            </a:pPr>
            <a:r>
              <a:rPr lang="en-US" sz="2030" dirty="0" smtClean="0"/>
              <a:t>Moreover</a:t>
            </a:r>
            <a:r>
              <a:rPr lang="en-US" sz="2030" dirty="0"/>
              <a:t>, this reservation record helps to </a:t>
            </a:r>
            <a:r>
              <a:rPr lang="en-US" sz="2030" dirty="0" err="1"/>
              <a:t>personalise</a:t>
            </a:r>
            <a:r>
              <a:rPr lang="en-US" sz="2030" dirty="0"/>
              <a:t> guest services appropriately by making sure that </a:t>
            </a:r>
            <a:r>
              <a:rPr lang="en-US" sz="2030" dirty="0" smtClean="0"/>
              <a:t>particular </a:t>
            </a:r>
            <a:r>
              <a:rPr lang="en-US" sz="2030" dirty="0"/>
              <a:t>needs are being met in terms of date, room type and meal plan.</a:t>
            </a:r>
          </a:p>
          <a:p>
            <a:pPr marL="342900" indent="-342900">
              <a:buClr>
                <a:srgbClr val="0070C0"/>
              </a:buClr>
              <a:buSzPct val="80000"/>
              <a:buFont typeface="Arial" panose="020B0604020202020204" pitchFamily="34" charset="0"/>
              <a:buChar char="►"/>
            </a:pPr>
            <a:r>
              <a:rPr lang="en-US" sz="2030" dirty="0"/>
              <a:t>Fig. 3.4 shows a hotel reception desk and this I is the type of environment that is associated with I the arrival stage of the guest cycle. At </a:t>
            </a:r>
            <a:r>
              <a:rPr lang="en-US" sz="2030" dirty="0" smtClean="0"/>
              <a:t>check-in, the </a:t>
            </a:r>
            <a:r>
              <a:rPr lang="en-US" sz="2030" dirty="0"/>
              <a:t>receptionist determines the guest’s reservation </a:t>
            </a:r>
            <a:r>
              <a:rPr lang="en-US" sz="2030" dirty="0" smtClean="0"/>
              <a:t>status </a:t>
            </a:r>
            <a:r>
              <a:rPr lang="en-US" sz="2030" dirty="0"/>
              <a:t>(i.e. pre-registered versus walk-in guests</a:t>
            </a:r>
            <a:r>
              <a:rPr lang="en-US" sz="2030" dirty="0" smtClean="0"/>
              <a:t>).</a:t>
            </a:r>
            <a:endParaRPr lang="en-US" sz="2030" dirty="0"/>
          </a:p>
        </p:txBody>
      </p:sp>
      <p:pic>
        <p:nvPicPr>
          <p:cNvPr id="22530" name="Picture 2" descr="Image result for hotel receptionis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508104" y="1140024"/>
            <a:ext cx="3380383" cy="283388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508103" y="4043871"/>
            <a:ext cx="3380383" cy="400110"/>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2000" b="1" dirty="0" smtClean="0"/>
              <a:t>Fig </a:t>
            </a:r>
            <a:r>
              <a:rPr lang="en-US" sz="2000" b="1" dirty="0" smtClean="0"/>
              <a:t>3.4 </a:t>
            </a:r>
            <a:r>
              <a:rPr lang="en-US" sz="2000" dirty="0" smtClean="0"/>
              <a:t>– </a:t>
            </a:r>
            <a:r>
              <a:rPr lang="en-US" sz="2000" dirty="0" smtClean="0"/>
              <a:t>Reception Desk</a:t>
            </a:r>
            <a:endParaRPr lang="en-US" sz="2000" dirty="0"/>
          </a:p>
        </p:txBody>
      </p:sp>
      <p:pic>
        <p:nvPicPr>
          <p:cNvPr id="22532" name="Picture 4" descr="Image result for hotel receptionis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08102" y="4517740"/>
            <a:ext cx="3380384" cy="2151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3019194"/>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107</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1" y="1124744"/>
            <a:ext cx="8712969" cy="5586145"/>
          </a:xfrm>
          <a:prstGeom prst="rect">
            <a:avLst/>
          </a:prstGeom>
        </p:spPr>
        <p:txBody>
          <a:bodyPr wrap="square">
            <a:spAutoFit/>
          </a:bodyPr>
          <a:lstStyle/>
          <a:p>
            <a:pPr>
              <a:buClr>
                <a:srgbClr val="0070C0"/>
              </a:buClr>
              <a:buSzPct val="80000"/>
            </a:pPr>
            <a:r>
              <a:rPr lang="en-US" sz="2100" b="1" dirty="0" smtClean="0">
                <a:solidFill>
                  <a:srgbClr val="C00000"/>
                </a:solidFill>
              </a:rPr>
              <a:t>Importance </a:t>
            </a:r>
            <a:r>
              <a:rPr lang="en-US" sz="2100" b="1" dirty="0">
                <a:solidFill>
                  <a:srgbClr val="C00000"/>
                </a:solidFill>
              </a:rPr>
              <a:t>of courtesy, tact and diplomacy </a:t>
            </a:r>
            <a:r>
              <a:rPr lang="en-US" sz="2100" b="1" dirty="0" err="1">
                <a:solidFill>
                  <a:srgbClr val="C00000"/>
                </a:solidFill>
              </a:rPr>
              <a:t>recognised</a:t>
            </a:r>
            <a:r>
              <a:rPr lang="en-US" sz="2100" b="1" dirty="0">
                <a:solidFill>
                  <a:srgbClr val="C00000"/>
                </a:solidFill>
              </a:rPr>
              <a:t>, when dealing with customers and any specific needs</a:t>
            </a:r>
          </a:p>
          <a:p>
            <a:pPr marL="400050" indent="-400050">
              <a:buClr>
                <a:srgbClr val="0070C0"/>
              </a:buClr>
              <a:buSzPct val="80000"/>
              <a:buFont typeface="Arial" panose="020B0604020202020204" pitchFamily="34" charset="0"/>
              <a:buChar char="►"/>
            </a:pPr>
            <a:r>
              <a:rPr lang="en-US" sz="2100" dirty="0" smtClean="0"/>
              <a:t>The </a:t>
            </a:r>
            <a:r>
              <a:rPr lang="en-US" sz="2100" dirty="0"/>
              <a:t>guest then completes a registration record. </a:t>
            </a:r>
            <a:r>
              <a:rPr lang="en-US" sz="2100" dirty="0" smtClean="0"/>
              <a:t>The registration </a:t>
            </a:r>
            <a:r>
              <a:rPr lang="en-US" sz="2100" dirty="0"/>
              <a:t>record includes the following </a:t>
            </a:r>
            <a:r>
              <a:rPr lang="en-US" sz="2100" dirty="0" smtClean="0"/>
              <a:t>personal and </a:t>
            </a:r>
            <a:r>
              <a:rPr lang="en-US" sz="2100" dirty="0"/>
              <a:t>financial items:</a:t>
            </a:r>
          </a:p>
          <a:p>
            <a:pPr marL="742950" indent="-342900">
              <a:buClr>
                <a:srgbClr val="0070C0"/>
              </a:buClr>
              <a:buSzPct val="80000"/>
              <a:buFont typeface="Wingdings" panose="05000000000000000000" pitchFamily="2" charset="2"/>
              <a:buChar char="§"/>
            </a:pPr>
            <a:r>
              <a:rPr lang="en-US" sz="2100" dirty="0" smtClean="0"/>
              <a:t>Name </a:t>
            </a:r>
            <a:r>
              <a:rPr lang="en-US" sz="2100" dirty="0"/>
              <a:t>and Surname of the guest along with billing address, telephone number and other details such as car registration number,</a:t>
            </a:r>
          </a:p>
          <a:p>
            <a:pPr marL="742950" indent="-342900">
              <a:buClr>
                <a:srgbClr val="0070C0"/>
              </a:buClr>
              <a:buSzPct val="80000"/>
              <a:buFont typeface="Wingdings" panose="05000000000000000000" pitchFamily="2" charset="2"/>
              <a:buChar char="§"/>
            </a:pPr>
            <a:r>
              <a:rPr lang="en-US" sz="2100" dirty="0" smtClean="0"/>
              <a:t>Passport </a:t>
            </a:r>
            <a:r>
              <a:rPr lang="en-US" sz="2100" dirty="0"/>
              <a:t>number or other identification, </a:t>
            </a:r>
            <a:endParaRPr lang="en-US" sz="2100" dirty="0" smtClean="0"/>
          </a:p>
          <a:p>
            <a:pPr marL="742950" indent="-342900">
              <a:buClr>
                <a:srgbClr val="0070C0"/>
              </a:buClr>
              <a:buSzPct val="80000"/>
              <a:buFont typeface="Wingdings" panose="05000000000000000000" pitchFamily="2" charset="2"/>
              <a:buChar char="§"/>
            </a:pPr>
            <a:r>
              <a:rPr lang="en-US" sz="2100" dirty="0" smtClean="0"/>
              <a:t>Any </a:t>
            </a:r>
            <a:r>
              <a:rPr lang="en-US" sz="2100" dirty="0"/>
              <a:t>special needs or requests,</a:t>
            </a:r>
          </a:p>
          <a:p>
            <a:pPr marL="742950" indent="-342900">
              <a:buClr>
                <a:srgbClr val="0070C0"/>
              </a:buClr>
              <a:buSzPct val="80000"/>
              <a:buFont typeface="Wingdings" panose="05000000000000000000" pitchFamily="2" charset="2"/>
              <a:buChar char="§"/>
            </a:pPr>
            <a:r>
              <a:rPr lang="en-US" sz="2100" dirty="0" smtClean="0"/>
              <a:t>Credit </a:t>
            </a:r>
            <a:r>
              <a:rPr lang="en-US" sz="2100" dirty="0"/>
              <a:t>card details,</a:t>
            </a:r>
          </a:p>
          <a:p>
            <a:pPr marL="742950" indent="-342900">
              <a:buClr>
                <a:srgbClr val="0070C0"/>
              </a:buClr>
              <a:buSzPct val="80000"/>
              <a:buFont typeface="Wingdings" panose="05000000000000000000" pitchFamily="2" charset="2"/>
              <a:buChar char="§"/>
            </a:pPr>
            <a:r>
              <a:rPr lang="en-US" sz="2100" dirty="0" smtClean="0"/>
              <a:t>Guest </a:t>
            </a:r>
            <a:r>
              <a:rPr lang="en-US" sz="2100" dirty="0"/>
              <a:t>signature</a:t>
            </a:r>
            <a:r>
              <a:rPr lang="en-US" sz="2100" dirty="0" smtClean="0"/>
              <a:t>.</a:t>
            </a:r>
          </a:p>
          <a:p>
            <a:pPr marL="342900" indent="-342900">
              <a:buClr>
                <a:srgbClr val="0070C0"/>
              </a:buClr>
              <a:buSzPct val="80000"/>
              <a:buFont typeface="Arial" panose="020B0604020202020204" pitchFamily="34" charset="0"/>
              <a:buChar char="►"/>
            </a:pPr>
            <a:r>
              <a:rPr lang="en-US" sz="2100" dirty="0"/>
              <a:t>The receptionist is likely to be the person who first greets the guest on arrival at the hotel. A good first impression can be created by the welcome the guest receives, the business-like appearance of visible front line staff and the appearance of reception area itself. </a:t>
            </a:r>
            <a:endParaRPr lang="en-US" sz="2100" dirty="0" smtClean="0"/>
          </a:p>
          <a:p>
            <a:pPr marL="342900" indent="-342900">
              <a:buClr>
                <a:srgbClr val="0070C0"/>
              </a:buClr>
              <a:buSzPct val="80000"/>
              <a:buFont typeface="Arial" panose="020B0604020202020204" pitchFamily="34" charset="0"/>
              <a:buChar char="►"/>
            </a:pPr>
            <a:r>
              <a:rPr lang="en-US" sz="2100" dirty="0" smtClean="0"/>
              <a:t>Clearly</a:t>
            </a:r>
            <a:r>
              <a:rPr lang="en-US" sz="2100" dirty="0"/>
              <a:t>, the ability to speak a foreign language will be of great importance when dealing with international guests. </a:t>
            </a:r>
            <a:endParaRPr lang="en-US" sz="2100" dirty="0" smtClean="0"/>
          </a:p>
        </p:txBody>
      </p:sp>
    </p:spTree>
    <p:extLst>
      <p:ext uri="{BB962C8B-B14F-4D97-AF65-F5344CB8AC3E}">
        <p14:creationId xmlns:p14="http://schemas.microsoft.com/office/powerpoint/2010/main" val="238037251"/>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8" y="1124744"/>
            <a:ext cx="8424936" cy="5693866"/>
          </a:xfrm>
          <a:prstGeom prst="rect">
            <a:avLst/>
          </a:prstGeom>
        </p:spPr>
        <p:txBody>
          <a:bodyPr wrap="square">
            <a:spAutoFit/>
          </a:bodyPr>
          <a:lstStyle/>
          <a:p>
            <a:pPr>
              <a:buClr>
                <a:srgbClr val="0070C0"/>
              </a:buClr>
            </a:pPr>
            <a:r>
              <a:rPr lang="en-US" sz="2700" b="1" dirty="0" smtClean="0"/>
              <a:t>AO3 Interpretation and evaluation</a:t>
            </a:r>
          </a:p>
          <a:p>
            <a:pPr marL="439738" indent="-439738">
              <a:buClr>
                <a:srgbClr val="0070C0"/>
              </a:buClr>
              <a:buFont typeface="Wingdings 3" panose="05040102010807070707" pitchFamily="18" charset="2"/>
              <a:buChar char=""/>
            </a:pPr>
            <a:r>
              <a:rPr lang="en-US" sz="2700" dirty="0" smtClean="0"/>
              <a:t>Candidates should be able to:</a:t>
            </a:r>
          </a:p>
          <a:p>
            <a:pPr marL="896938" indent="-439738">
              <a:buClr>
                <a:srgbClr val="0070C0"/>
              </a:buClr>
              <a:buFont typeface="+mj-lt"/>
              <a:buAutoNum type="alphaUcPeriod"/>
            </a:pPr>
            <a:r>
              <a:rPr lang="en-US" sz="2700" dirty="0" smtClean="0"/>
              <a:t>Communicate </a:t>
            </a:r>
            <a:r>
              <a:rPr lang="en-US" sz="2700" dirty="0"/>
              <a:t>their ideas and opinions in an accurate, concise and logical manner.</a:t>
            </a:r>
          </a:p>
          <a:p>
            <a:pPr marL="896938" indent="-439738">
              <a:buClr>
                <a:srgbClr val="0070C0"/>
              </a:buClr>
              <a:buFont typeface="+mj-lt"/>
              <a:buAutoNum type="alphaUcPeriod"/>
            </a:pPr>
            <a:r>
              <a:rPr lang="en-US" sz="2700" dirty="0" smtClean="0"/>
              <a:t>Present </a:t>
            </a:r>
            <a:r>
              <a:rPr lang="en-US" sz="2700" dirty="0"/>
              <a:t>reasoned explanations for phenomena, patterns and relationships.</a:t>
            </a:r>
          </a:p>
          <a:p>
            <a:pPr marL="896938" indent="-439738">
              <a:buClr>
                <a:srgbClr val="0070C0"/>
              </a:buClr>
              <a:buFont typeface="+mj-lt"/>
              <a:buAutoNum type="alphaUcPeriod"/>
            </a:pPr>
            <a:r>
              <a:rPr lang="en-US" sz="2700" dirty="0" smtClean="0"/>
              <a:t>Understand </a:t>
            </a:r>
            <a:r>
              <a:rPr lang="en-US" sz="2700" dirty="0"/>
              <a:t>the implications of, and draw inferences from, data and evidence.</a:t>
            </a:r>
          </a:p>
          <a:p>
            <a:pPr marL="896938" indent="-439738">
              <a:buClr>
                <a:srgbClr val="0070C0"/>
              </a:buClr>
              <a:buFont typeface="+mj-lt"/>
              <a:buAutoNum type="alphaUcPeriod"/>
            </a:pPr>
            <a:r>
              <a:rPr lang="en-US" sz="2700" dirty="0" smtClean="0"/>
              <a:t>Discuss </a:t>
            </a:r>
            <a:r>
              <a:rPr lang="en-US" sz="2700" dirty="0"/>
              <a:t>and evaluate choices, and make reasoned decisions, recommendations and judgements.</a:t>
            </a:r>
          </a:p>
          <a:p>
            <a:pPr marL="896938" indent="-439738">
              <a:buClr>
                <a:srgbClr val="0070C0"/>
              </a:buClr>
              <a:buFont typeface="+mj-lt"/>
              <a:buAutoNum type="alphaUcPeriod"/>
            </a:pPr>
            <a:r>
              <a:rPr lang="en-US" sz="2700" dirty="0" smtClean="0"/>
              <a:t>Draw </a:t>
            </a:r>
            <a:r>
              <a:rPr lang="en-US" sz="2700" dirty="0"/>
              <a:t>valid conclusions by a reasoned consideration of evidence</a:t>
            </a:r>
            <a:r>
              <a:rPr lang="en-US" sz="2700" dirty="0" smtClean="0"/>
              <a:t>.</a:t>
            </a:r>
            <a:endParaRPr lang="en-US" sz="2700" dirty="0"/>
          </a:p>
        </p:txBody>
      </p:sp>
    </p:spTree>
    <p:extLst>
      <p:ext uri="{BB962C8B-B14F-4D97-AF65-F5344CB8AC3E}">
        <p14:creationId xmlns:p14="http://schemas.microsoft.com/office/powerpoint/2010/main" val="96754564"/>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107</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5" name="Rounded Rectangle 4"/>
          <p:cNvSpPr/>
          <p:nvPr/>
        </p:nvSpPr>
        <p:spPr>
          <a:xfrm>
            <a:off x="165110" y="1134564"/>
            <a:ext cx="8727370" cy="5534796"/>
          </a:xfrm>
          <a:prstGeom prst="roundRect">
            <a:avLst>
              <a:gd name="adj" fmla="val 47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solidFill>
                  <a:srgbClr val="C00000"/>
                </a:solidFill>
                <a:latin typeface="Arial" panose="020B0604020202020204" pitchFamily="34" charset="0"/>
                <a:cs typeface="Arial" panose="020B0604020202020204" pitchFamily="34" charset="0"/>
              </a:rPr>
              <a:t>Activity 3</a:t>
            </a:r>
            <a:endParaRPr lang="en-US" sz="2000" b="1" dirty="0">
              <a:solidFill>
                <a:srgbClr val="C00000"/>
              </a:solidFill>
              <a:latin typeface="Arial" panose="020B0604020202020204" pitchFamily="34" charset="0"/>
              <a:cs typeface="Arial" panose="020B0604020202020204" pitchFamily="34" charset="0"/>
            </a:endParaRPr>
          </a:p>
          <a:p>
            <a:r>
              <a:rPr lang="en-US" sz="2000" dirty="0">
                <a:solidFill>
                  <a:schemeClr val="tx1"/>
                </a:solidFill>
                <a:latin typeface="Arial" panose="020B0604020202020204" pitchFamily="34" charset="0"/>
                <a:cs typeface="Arial" panose="020B0604020202020204" pitchFamily="34" charset="0"/>
              </a:rPr>
              <a:t>In order to illustrate that all employees in travel and tourism organisations have to deal with a variety customers and colleagues, an investigative study visit can be made to a local organisation, such as a large hotel, to gain first hand knowledge of operational procedures. Ideally the visit should contain opportunities to:</a:t>
            </a:r>
          </a:p>
          <a:p>
            <a:pPr marL="285750" indent="-28575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see </a:t>
            </a:r>
            <a:r>
              <a:rPr lang="en-US" sz="2000" dirty="0">
                <a:solidFill>
                  <a:schemeClr val="tx1"/>
                </a:solidFill>
                <a:latin typeface="Arial" panose="020B0604020202020204" pitchFamily="34" charset="0"/>
                <a:cs typeface="Arial" panose="020B0604020202020204" pitchFamily="34" charset="0"/>
              </a:rPr>
              <a:t>a variety of job roles in operation;</a:t>
            </a:r>
          </a:p>
          <a:p>
            <a:pPr marL="285750" indent="-28575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identify </a:t>
            </a:r>
            <a:r>
              <a:rPr lang="en-US" sz="2000" dirty="0">
                <a:solidFill>
                  <a:schemeClr val="tx1"/>
                </a:solidFill>
                <a:latin typeface="Arial" panose="020B0604020202020204" pitchFamily="34" charset="0"/>
                <a:cs typeface="Arial" panose="020B0604020202020204" pitchFamily="34" charset="0"/>
              </a:rPr>
              <a:t>customer care policy being used;</a:t>
            </a:r>
          </a:p>
          <a:p>
            <a:pPr marL="285750" indent="-28575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see </a:t>
            </a:r>
            <a:r>
              <a:rPr lang="en-US" sz="2000" dirty="0">
                <a:solidFill>
                  <a:schemeClr val="tx1"/>
                </a:solidFill>
                <a:latin typeface="Arial" panose="020B0604020202020204" pitchFamily="34" charset="0"/>
                <a:cs typeface="Arial" panose="020B0604020202020204" pitchFamily="34" charset="0"/>
              </a:rPr>
              <a:t>how job(s) are </a:t>
            </a:r>
            <a:r>
              <a:rPr lang="en-US" sz="2000" dirty="0" err="1">
                <a:solidFill>
                  <a:schemeClr val="tx1"/>
                </a:solidFill>
                <a:latin typeface="Arial" panose="020B0604020202020204" pitchFamily="34" charset="0"/>
                <a:cs typeface="Arial" panose="020B0604020202020204" pitchFamily="34" charset="0"/>
              </a:rPr>
              <a:t>organised</a:t>
            </a:r>
            <a:r>
              <a:rPr lang="en-US" sz="2000" dirty="0">
                <a:solidFill>
                  <a:schemeClr val="tx1"/>
                </a:solidFill>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obtain </a:t>
            </a:r>
            <a:r>
              <a:rPr lang="en-US" sz="2000" dirty="0">
                <a:solidFill>
                  <a:schemeClr val="tx1"/>
                </a:solidFill>
                <a:latin typeface="Arial" panose="020B0604020202020204" pitchFamily="34" charset="0"/>
                <a:cs typeface="Arial" panose="020B0604020202020204" pitchFamily="34" charset="0"/>
              </a:rPr>
              <a:t>clarification about what is expected of employees;</a:t>
            </a:r>
          </a:p>
          <a:p>
            <a:pPr marL="285750" indent="-28575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find </a:t>
            </a:r>
            <a:r>
              <a:rPr lang="en-US" sz="2000" dirty="0">
                <a:solidFill>
                  <a:schemeClr val="tx1"/>
                </a:solidFill>
                <a:latin typeface="Arial" panose="020B0604020202020204" pitchFamily="34" charset="0"/>
                <a:cs typeface="Arial" panose="020B0604020202020204" pitchFamily="34" charset="0"/>
              </a:rPr>
              <a:t>out the ways in which operational procedures/working practices have been influenced by factors such as legislation or other government controls, example Health and Safety etc.</a:t>
            </a:r>
          </a:p>
          <a:p>
            <a:r>
              <a:rPr lang="en-US" sz="2000" dirty="0">
                <a:solidFill>
                  <a:schemeClr val="tx1"/>
                </a:solidFill>
                <a:latin typeface="Arial" panose="020B0604020202020204" pitchFamily="34" charset="0"/>
                <a:cs typeface="Arial" panose="020B0604020202020204" pitchFamily="34" charset="0"/>
              </a:rPr>
              <a:t>On the basis of information collected and by means of further research, you should be able to identify:</a:t>
            </a:r>
          </a:p>
          <a:p>
            <a:pPr marL="285750" indent="-28575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the </a:t>
            </a:r>
            <a:r>
              <a:rPr lang="en-US" sz="2000" dirty="0">
                <a:solidFill>
                  <a:schemeClr val="tx1"/>
                </a:solidFill>
                <a:latin typeface="Arial" panose="020B0604020202020204" pitchFamily="34" charset="0"/>
                <a:cs typeface="Arial" panose="020B0604020202020204" pitchFamily="34" charset="0"/>
              </a:rPr>
              <a:t>internal and external customers of the organisation,</a:t>
            </a:r>
          </a:p>
          <a:p>
            <a:pPr marL="285750" indent="-28575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how </a:t>
            </a:r>
            <a:r>
              <a:rPr lang="en-US" sz="2000" dirty="0">
                <a:solidFill>
                  <a:schemeClr val="tx1"/>
                </a:solidFill>
                <a:latin typeface="Arial" panose="020B0604020202020204" pitchFamily="34" charset="0"/>
                <a:cs typeface="Arial" panose="020B0604020202020204" pitchFamily="34" charset="0"/>
              </a:rPr>
              <a:t>the needs of different visitor groups are being met by the organisation.</a:t>
            </a:r>
            <a:endParaRPr lang="en-US" sz="2000" dirty="0">
              <a:solidFill>
                <a:schemeClr val="tx1"/>
              </a:solidFill>
              <a:latin typeface="Arial" panose="020B0604020202020204" pitchFamily="34" charset="0"/>
              <a:cs typeface="Arial" panose="020B0604020202020204" pitchFamily="34" charset="0"/>
            </a:endParaRPr>
          </a:p>
        </p:txBody>
      </p:sp>
      <p:sp>
        <p:nvSpPr>
          <p:cNvPr id="6" name="Oval 5"/>
          <p:cNvSpPr/>
          <p:nvPr/>
        </p:nvSpPr>
        <p:spPr>
          <a:xfrm rot="2089674">
            <a:off x="8637216" y="976129"/>
            <a:ext cx="454263" cy="454263"/>
          </a:xfrm>
          <a:prstGeom prst="ellipse">
            <a:avLst/>
          </a:prstGeom>
          <a:solidFill>
            <a:srgbClr val="DBEEF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A</a:t>
            </a:r>
            <a:endParaRPr lang="en-US" b="1" dirty="0">
              <a:solidFill>
                <a:srgbClr val="C00000"/>
              </a:solidFill>
              <a:latin typeface="Arial" panose="020B0604020202020204" pitchFamily="34" charset="0"/>
              <a:cs typeface="Arial" panose="020B0604020202020204" pitchFamily="34" charset="0"/>
            </a:endParaRPr>
          </a:p>
        </p:txBody>
      </p:sp>
      <p:pic>
        <p:nvPicPr>
          <p:cNvPr id="7" name="Picture 6" descr="Image result for vector paper cli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664711">
            <a:off x="8183660" y="2261750"/>
            <a:ext cx="1008043" cy="757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2481498"/>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107</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1" y="1124744"/>
            <a:ext cx="8712969" cy="5549211"/>
          </a:xfrm>
          <a:prstGeom prst="rect">
            <a:avLst/>
          </a:prstGeom>
        </p:spPr>
        <p:txBody>
          <a:bodyPr wrap="square">
            <a:spAutoFit/>
          </a:bodyPr>
          <a:lstStyle/>
          <a:p>
            <a:pPr>
              <a:buClr>
                <a:srgbClr val="0070C0"/>
              </a:buClr>
              <a:buSzPct val="80000"/>
            </a:pPr>
            <a:r>
              <a:rPr lang="en-US" sz="1970" b="1" dirty="0" smtClean="0">
                <a:solidFill>
                  <a:srgbClr val="C00000"/>
                </a:solidFill>
              </a:rPr>
              <a:t>Dealing </a:t>
            </a:r>
            <a:r>
              <a:rPr lang="en-US" sz="1970" b="1" dirty="0">
                <a:solidFill>
                  <a:srgbClr val="C00000"/>
                </a:solidFill>
              </a:rPr>
              <a:t>with customers and any specific needs</a:t>
            </a:r>
          </a:p>
          <a:p>
            <a:pPr marL="400050" indent="-400050">
              <a:buClr>
                <a:srgbClr val="0070C0"/>
              </a:buClr>
              <a:buSzPct val="80000"/>
              <a:buFont typeface="Arial" panose="020B0604020202020204" pitchFamily="34" charset="0"/>
              <a:buChar char="►"/>
            </a:pPr>
            <a:r>
              <a:rPr lang="en-US" sz="1970" dirty="0"/>
              <a:t>Reception or front desk staffs needs to have good administrative skills so that they are able to deal with reservations accurately and efficiently. They must deal with the guest in an appropriate manner making sure that none of the sensitive details provided by the guest are mislaid or left in public view</a:t>
            </a:r>
            <a:r>
              <a:rPr lang="en-US" sz="1970" dirty="0" smtClean="0"/>
              <a:t>.</a:t>
            </a:r>
          </a:p>
          <a:p>
            <a:pPr marL="400050" indent="-400050">
              <a:buClr>
                <a:srgbClr val="0070C0"/>
              </a:buClr>
              <a:buSzPct val="80000"/>
              <a:buFont typeface="Arial" panose="020B0604020202020204" pitchFamily="34" charset="0"/>
              <a:buChar char="►"/>
            </a:pPr>
            <a:r>
              <a:rPr lang="en-US" sz="1970" dirty="0"/>
              <a:t>During the occupancy stage, the guest experiences the full range of hotel services. Guest purchases at different revenue outlets are electronically transferred and posted to appropriate guest accounts and these are maintained at the front desk for settlement on or before final departure.</a:t>
            </a:r>
          </a:p>
          <a:p>
            <a:pPr marL="400050" indent="-400050">
              <a:buClr>
                <a:srgbClr val="0070C0"/>
              </a:buClr>
              <a:buSzPct val="80000"/>
              <a:buFont typeface="Arial" panose="020B0604020202020204" pitchFamily="34" charset="0"/>
              <a:buChar char="►"/>
            </a:pPr>
            <a:r>
              <a:rPr lang="en-US" sz="1970" dirty="0"/>
              <a:t>At the departure stage, the guest leaves the hotel having settled their account. In general, a proper checkout occurs when the guest:</a:t>
            </a:r>
          </a:p>
          <a:p>
            <a:pPr marL="742950" indent="-342900">
              <a:buClr>
                <a:srgbClr val="0070C0"/>
              </a:buClr>
              <a:buSzPct val="80000"/>
              <a:buFont typeface="Wingdings" panose="05000000000000000000" pitchFamily="2" charset="2"/>
              <a:buChar char="§"/>
            </a:pPr>
            <a:r>
              <a:rPr lang="en-US" sz="1970" dirty="0" smtClean="0"/>
              <a:t>vacates </a:t>
            </a:r>
            <a:r>
              <a:rPr lang="en-US" sz="1970" dirty="0"/>
              <a:t>the room,</a:t>
            </a:r>
          </a:p>
          <a:p>
            <a:pPr marL="742950" indent="-342900">
              <a:buClr>
                <a:srgbClr val="0070C0"/>
              </a:buClr>
              <a:buSzPct val="80000"/>
              <a:buFont typeface="Wingdings" panose="05000000000000000000" pitchFamily="2" charset="2"/>
              <a:buChar char="§"/>
            </a:pPr>
            <a:r>
              <a:rPr lang="en-US" sz="1970" dirty="0" smtClean="0"/>
              <a:t>receives </a:t>
            </a:r>
            <a:r>
              <a:rPr lang="en-US" sz="1970" dirty="0"/>
              <a:t>an accurate statement of the guest account and pays any outstanding amount,</a:t>
            </a:r>
          </a:p>
          <a:p>
            <a:pPr marL="742950" indent="-342900">
              <a:buClr>
                <a:srgbClr val="0070C0"/>
              </a:buClr>
              <a:buSzPct val="80000"/>
              <a:buFont typeface="Wingdings" panose="05000000000000000000" pitchFamily="2" charset="2"/>
              <a:buChar char="§"/>
            </a:pPr>
            <a:r>
              <a:rPr lang="en-US" sz="1970" dirty="0" smtClean="0"/>
              <a:t>returns </a:t>
            </a:r>
            <a:r>
              <a:rPr lang="en-US" sz="1970" dirty="0"/>
              <a:t>room </a:t>
            </a:r>
            <a:r>
              <a:rPr lang="en-US" sz="1970" dirty="0" smtClean="0"/>
              <a:t>keys and leaves </a:t>
            </a:r>
            <a:r>
              <a:rPr lang="en-US" sz="1970" dirty="0"/>
              <a:t>the hotel.</a:t>
            </a:r>
          </a:p>
          <a:p>
            <a:pPr marL="400050" indent="-400050">
              <a:buClr>
                <a:srgbClr val="0070C0"/>
              </a:buClr>
              <a:buSzPct val="80000"/>
              <a:buFont typeface="Arial" panose="020B0604020202020204" pitchFamily="34" charset="0"/>
              <a:buChar char="►"/>
            </a:pPr>
            <a:r>
              <a:rPr lang="en-US" sz="1970" dirty="0"/>
              <a:t>All guest details and the history of their stay remain on the hotel’s database for future reference, in the anticipation of repeat business.</a:t>
            </a:r>
            <a:endParaRPr lang="en-US" sz="1970" dirty="0" smtClean="0"/>
          </a:p>
        </p:txBody>
      </p:sp>
    </p:spTree>
    <p:extLst>
      <p:ext uri="{BB962C8B-B14F-4D97-AF65-F5344CB8AC3E}">
        <p14:creationId xmlns:p14="http://schemas.microsoft.com/office/powerpoint/2010/main" val="2255750753"/>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108</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1" y="1124744"/>
            <a:ext cx="8712969" cy="5586145"/>
          </a:xfrm>
          <a:prstGeom prst="rect">
            <a:avLst/>
          </a:prstGeom>
        </p:spPr>
        <p:txBody>
          <a:bodyPr wrap="square">
            <a:spAutoFit/>
          </a:bodyPr>
          <a:lstStyle/>
          <a:p>
            <a:pPr>
              <a:buClr>
                <a:srgbClr val="0070C0"/>
              </a:buClr>
              <a:buSzPct val="80000"/>
            </a:pPr>
            <a:r>
              <a:rPr lang="en-US" sz="2100" b="1" dirty="0" smtClean="0">
                <a:solidFill>
                  <a:srgbClr val="C00000"/>
                </a:solidFill>
              </a:rPr>
              <a:t>Procedures for Handling Complaints</a:t>
            </a:r>
            <a:endParaRPr lang="en-US" sz="2100" b="1" dirty="0">
              <a:solidFill>
                <a:srgbClr val="C00000"/>
              </a:solidFill>
            </a:endParaRPr>
          </a:p>
          <a:p>
            <a:pPr marL="342900" indent="-342900">
              <a:buClr>
                <a:srgbClr val="0070C0"/>
              </a:buClr>
              <a:buSzPct val="80000"/>
              <a:buFont typeface="Arial" panose="020B0604020202020204" pitchFamily="34" charset="0"/>
              <a:buChar char="►"/>
            </a:pPr>
            <a:r>
              <a:rPr lang="en-US" sz="2100" dirty="0"/>
              <a:t>Complaints should be dealt with as quickly as possible irrespective of their seriousness. </a:t>
            </a:r>
            <a:endParaRPr lang="en-US" sz="2100" dirty="0" smtClean="0"/>
          </a:p>
          <a:p>
            <a:pPr marL="342900" indent="-342900">
              <a:buClr>
                <a:srgbClr val="0070C0"/>
              </a:buClr>
              <a:buSzPct val="80000"/>
              <a:buFont typeface="Arial" panose="020B0604020202020204" pitchFamily="34" charset="0"/>
              <a:buChar char="►"/>
            </a:pPr>
            <a:r>
              <a:rPr lang="en-US" sz="2100" dirty="0" smtClean="0"/>
              <a:t>A </a:t>
            </a:r>
            <a:r>
              <a:rPr lang="en-US" sz="2100" dirty="0"/>
              <a:t>complaint is very often a misunderstanding. It is important not to make the customer feel guilty that he or she has </a:t>
            </a:r>
            <a:r>
              <a:rPr lang="en-US" sz="2100" dirty="0" smtClean="0"/>
              <a:t>wasted the </a:t>
            </a:r>
            <a:r>
              <a:rPr lang="en-US" sz="2100" dirty="0"/>
              <a:t>company’s time. </a:t>
            </a:r>
            <a:endParaRPr lang="en-US" sz="2100" dirty="0" smtClean="0"/>
          </a:p>
          <a:p>
            <a:pPr marL="342900" indent="-342900">
              <a:buClr>
                <a:srgbClr val="0070C0"/>
              </a:buClr>
              <a:buSzPct val="80000"/>
              <a:buFont typeface="Arial" panose="020B0604020202020204" pitchFamily="34" charset="0"/>
              <a:buChar char="►"/>
            </a:pPr>
            <a:r>
              <a:rPr lang="en-US" sz="2100" dirty="0" smtClean="0"/>
              <a:t>Complaints </a:t>
            </a:r>
            <a:r>
              <a:rPr lang="en-US" sz="2100" dirty="0"/>
              <a:t>normally arise after a sale has taken place, but nevertheless it is more economical to deal with the complaint properly and retain a happy client than having to advertise for a new client</a:t>
            </a:r>
            <a:r>
              <a:rPr lang="en-US" sz="2100" dirty="0" smtClean="0"/>
              <a:t>.</a:t>
            </a:r>
          </a:p>
          <a:p>
            <a:pPr marL="342900" indent="-342900">
              <a:buClr>
                <a:srgbClr val="0070C0"/>
              </a:buClr>
              <a:buSzPct val="80000"/>
              <a:buFont typeface="Arial" panose="020B0604020202020204" pitchFamily="34" charset="0"/>
              <a:buChar char="►"/>
            </a:pPr>
            <a:r>
              <a:rPr lang="en-US" sz="2100" dirty="0" smtClean="0"/>
              <a:t>The </a:t>
            </a:r>
            <a:r>
              <a:rPr lang="en-US" sz="2100" dirty="0"/>
              <a:t>complaints can come in a variety of </a:t>
            </a:r>
            <a:r>
              <a:rPr lang="en-US" sz="2100" dirty="0" smtClean="0"/>
              <a:t>forms </a:t>
            </a:r>
            <a:br>
              <a:rPr lang="en-US" sz="2100" dirty="0" smtClean="0"/>
            </a:br>
            <a:r>
              <a:rPr lang="en-US" sz="2100" dirty="0" smtClean="0"/>
              <a:t>such </a:t>
            </a:r>
            <a:r>
              <a:rPr lang="en-US" sz="2100" dirty="0"/>
              <a:t>as face to face, the </a:t>
            </a:r>
            <a:r>
              <a:rPr lang="en-US" sz="2100" dirty="0" smtClean="0"/>
              <a:t>phone </a:t>
            </a:r>
            <a:r>
              <a:rPr lang="en-US" sz="2100" dirty="0"/>
              <a:t>or </a:t>
            </a:r>
            <a:r>
              <a:rPr lang="en-US" sz="2100" dirty="0" smtClean="0"/>
              <a:t>by </a:t>
            </a:r>
            <a:r>
              <a:rPr lang="en-US" sz="2100" dirty="0"/>
              <a:t>post. </a:t>
            </a:r>
            <a:endParaRPr lang="en-US" sz="2100" dirty="0" smtClean="0"/>
          </a:p>
          <a:p>
            <a:pPr marL="342900" indent="-342900">
              <a:buClr>
                <a:srgbClr val="0070C0"/>
              </a:buClr>
              <a:buSzPct val="80000"/>
              <a:buFont typeface="Arial" panose="020B0604020202020204" pitchFamily="34" charset="0"/>
              <a:buChar char="►"/>
            </a:pPr>
            <a:r>
              <a:rPr lang="en-US" sz="2100" dirty="0" smtClean="0"/>
              <a:t>The </a:t>
            </a:r>
            <a:r>
              <a:rPr lang="en-US" sz="2100" dirty="0"/>
              <a:t>complaint may not be directed </a:t>
            </a:r>
            <a:r>
              <a:rPr lang="en-US" sz="2100" dirty="0" smtClean="0"/>
              <a:t/>
            </a:r>
            <a:br>
              <a:rPr lang="en-US" sz="2100" dirty="0" smtClean="0"/>
            </a:br>
            <a:r>
              <a:rPr lang="en-US" sz="2100" dirty="0" smtClean="0"/>
              <a:t>specifically </a:t>
            </a:r>
            <a:r>
              <a:rPr lang="en-US" sz="2100" dirty="0"/>
              <a:t>at the person who answers </a:t>
            </a:r>
            <a:r>
              <a:rPr lang="en-US" sz="2100" dirty="0" smtClean="0"/>
              <a:t/>
            </a:r>
            <a:br>
              <a:rPr lang="en-US" sz="2100" dirty="0" smtClean="0"/>
            </a:br>
            <a:r>
              <a:rPr lang="en-US" sz="2100" dirty="0" smtClean="0"/>
              <a:t>the </a:t>
            </a:r>
            <a:r>
              <a:rPr lang="en-US" sz="2100" dirty="0"/>
              <a:t>complaint but as a representative of </a:t>
            </a:r>
            <a:r>
              <a:rPr lang="en-US" sz="2100" dirty="0" smtClean="0"/>
              <a:t/>
            </a:r>
            <a:br>
              <a:rPr lang="en-US" sz="2100" dirty="0" smtClean="0"/>
            </a:br>
            <a:r>
              <a:rPr lang="en-US" sz="2100" dirty="0" smtClean="0"/>
              <a:t>the </a:t>
            </a:r>
            <a:r>
              <a:rPr lang="en-US" sz="2100" dirty="0"/>
              <a:t>business, that person may have to </a:t>
            </a:r>
            <a:r>
              <a:rPr lang="en-US" sz="2100" dirty="0" smtClean="0"/>
              <a:t/>
            </a:r>
            <a:br>
              <a:rPr lang="en-US" sz="2100" dirty="0" smtClean="0"/>
            </a:br>
            <a:r>
              <a:rPr lang="en-US" sz="2100" dirty="0" smtClean="0"/>
              <a:t>deal </a:t>
            </a:r>
            <a:r>
              <a:rPr lang="en-US" sz="2100" dirty="0"/>
              <a:t>with it.</a:t>
            </a:r>
            <a:endParaRPr lang="en-US" sz="2100" dirty="0" smtClean="0"/>
          </a:p>
        </p:txBody>
      </p:sp>
      <p:pic>
        <p:nvPicPr>
          <p:cNvPr id="24578" name="Picture 2" descr="Image result for customer complaint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084168" y="4149080"/>
            <a:ext cx="2808312" cy="194421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hlinkClick r:id="rId5" action="ppaction://hlinkfile"/>
          </p:cNvPr>
          <p:cNvSpPr txBox="1"/>
          <p:nvPr/>
        </p:nvSpPr>
        <p:spPr>
          <a:xfrm>
            <a:off x="5868144" y="6202038"/>
            <a:ext cx="3024336"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dirty="0" smtClean="0"/>
              <a:t>Dealing with Complaints</a:t>
            </a:r>
            <a:endParaRPr lang="en-US" sz="2000" dirty="0"/>
          </a:p>
        </p:txBody>
      </p:sp>
    </p:spTree>
    <p:extLst>
      <p:ext uri="{BB962C8B-B14F-4D97-AF65-F5344CB8AC3E}">
        <p14:creationId xmlns:p14="http://schemas.microsoft.com/office/powerpoint/2010/main" val="4035337781"/>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108</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1" y="1124744"/>
            <a:ext cx="8712969" cy="5429179"/>
          </a:xfrm>
          <a:prstGeom prst="rect">
            <a:avLst/>
          </a:prstGeom>
        </p:spPr>
        <p:txBody>
          <a:bodyPr wrap="square">
            <a:spAutoFit/>
          </a:bodyPr>
          <a:lstStyle/>
          <a:p>
            <a:pPr>
              <a:buClr>
                <a:srgbClr val="0070C0"/>
              </a:buClr>
              <a:buSzPct val="80000"/>
            </a:pPr>
            <a:r>
              <a:rPr lang="en-US" sz="2040" b="1" dirty="0" smtClean="0">
                <a:solidFill>
                  <a:srgbClr val="C00000"/>
                </a:solidFill>
              </a:rPr>
              <a:t>Procedures for Handling Complaints</a:t>
            </a:r>
            <a:endParaRPr lang="en-US" sz="2040" b="1" dirty="0">
              <a:solidFill>
                <a:srgbClr val="C00000"/>
              </a:solidFill>
            </a:endParaRPr>
          </a:p>
          <a:p>
            <a:pPr marL="342900" indent="-342900">
              <a:buClr>
                <a:srgbClr val="0070C0"/>
              </a:buClr>
              <a:buSzPct val="80000"/>
              <a:buFont typeface="Arial" panose="020B0604020202020204" pitchFamily="34" charset="0"/>
              <a:buChar char="►"/>
            </a:pPr>
            <a:r>
              <a:rPr lang="en-US" sz="2040" dirty="0"/>
              <a:t>When dealing with complaints there are a number of factors to take into account:</a:t>
            </a:r>
          </a:p>
          <a:p>
            <a:pPr marL="800100" indent="-342900">
              <a:buClr>
                <a:srgbClr val="0070C0"/>
              </a:buClr>
              <a:buSzPct val="100000"/>
              <a:buFont typeface="+mj-lt"/>
              <a:buAutoNum type="arabicPeriod"/>
            </a:pPr>
            <a:r>
              <a:rPr lang="en-US" sz="2040" dirty="0"/>
              <a:t>It is important to </a:t>
            </a:r>
            <a:r>
              <a:rPr lang="en-US" sz="2040" b="1" dirty="0">
                <a:solidFill>
                  <a:srgbClr val="FF0000"/>
                </a:solidFill>
              </a:rPr>
              <a:t>listen carefully </a:t>
            </a:r>
            <a:r>
              <a:rPr lang="en-US" sz="2040" dirty="0"/>
              <a:t>to the customer. There are genuine complaints and those which are not, but whatever the nature of the complaint, the sales assistant, receptionist or whoever is dealing with the customer at that time should listen carefully and keep an open mind</a:t>
            </a:r>
            <a:r>
              <a:rPr lang="en-US" sz="2040" dirty="0" smtClean="0"/>
              <a:t>.</a:t>
            </a:r>
          </a:p>
          <a:p>
            <a:pPr marL="800100" indent="-342900">
              <a:buClr>
                <a:srgbClr val="0070C0"/>
              </a:buClr>
              <a:buSzPct val="100000"/>
              <a:buFont typeface="+mj-lt"/>
              <a:buAutoNum type="arabicPeriod"/>
            </a:pPr>
            <a:r>
              <a:rPr lang="en-US" sz="2040" dirty="0"/>
              <a:t>Staff should </a:t>
            </a:r>
            <a:r>
              <a:rPr lang="en-US" sz="2040" b="1" dirty="0">
                <a:solidFill>
                  <a:srgbClr val="FF0000"/>
                </a:solidFill>
              </a:rPr>
              <a:t>never argue </a:t>
            </a:r>
            <a:r>
              <a:rPr lang="en-US" sz="2040" dirty="0"/>
              <a:t>with the customer. The aim is to solve the problem in some way or the other and getting involved in an argument will not achieve this aim. Indeed, it is likely to make thing; a lot worse. If the individual staff member cannot find a solution to the problem they should refer the issue to a supervisor/manager.</a:t>
            </a:r>
          </a:p>
          <a:p>
            <a:pPr marL="800100" indent="-342900">
              <a:buClr>
                <a:srgbClr val="0070C0"/>
              </a:buClr>
              <a:buSzPct val="100000"/>
              <a:buFont typeface="+mj-lt"/>
              <a:buAutoNum type="arabicPeriod"/>
            </a:pPr>
            <a:r>
              <a:rPr lang="en-US" sz="2040" dirty="0"/>
              <a:t>It is always important to </a:t>
            </a:r>
            <a:r>
              <a:rPr lang="en-US" sz="2040" b="1" dirty="0">
                <a:solidFill>
                  <a:srgbClr val="FF0000"/>
                </a:solidFill>
              </a:rPr>
              <a:t>agree the solution with the customer</a:t>
            </a:r>
            <a:r>
              <a:rPr lang="en-US" sz="2040" dirty="0"/>
              <a:t>. This will mean that the customer is fully aware of what will happen and will, at least, have had the opportunity to give their basic approval to the solution.</a:t>
            </a:r>
            <a:endParaRPr lang="en-US" sz="2040" dirty="0" smtClean="0"/>
          </a:p>
        </p:txBody>
      </p:sp>
    </p:spTree>
    <p:extLst>
      <p:ext uri="{BB962C8B-B14F-4D97-AF65-F5344CB8AC3E}">
        <p14:creationId xmlns:p14="http://schemas.microsoft.com/office/powerpoint/2010/main" val="3748724619"/>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109</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1" y="1124744"/>
            <a:ext cx="8712969" cy="5549211"/>
          </a:xfrm>
          <a:prstGeom prst="rect">
            <a:avLst/>
          </a:prstGeom>
        </p:spPr>
        <p:txBody>
          <a:bodyPr wrap="square">
            <a:spAutoFit/>
          </a:bodyPr>
          <a:lstStyle/>
          <a:p>
            <a:pPr>
              <a:buClr>
                <a:srgbClr val="0070C0"/>
              </a:buClr>
              <a:buSzPct val="80000"/>
            </a:pPr>
            <a:r>
              <a:rPr lang="en-US" sz="1970" b="1" dirty="0" smtClean="0">
                <a:solidFill>
                  <a:srgbClr val="C00000"/>
                </a:solidFill>
              </a:rPr>
              <a:t>Procedures for Handling Complaints</a:t>
            </a:r>
            <a:endParaRPr lang="en-US" sz="1970" b="1" dirty="0">
              <a:solidFill>
                <a:srgbClr val="C00000"/>
              </a:solidFill>
            </a:endParaRPr>
          </a:p>
          <a:p>
            <a:pPr marL="514350" indent="-457200">
              <a:buClr>
                <a:srgbClr val="0070C0"/>
              </a:buClr>
              <a:buSzPct val="100000"/>
              <a:buFont typeface="+mj-lt"/>
              <a:buAutoNum type="arabicPeriod" startAt="4"/>
              <a:tabLst>
                <a:tab pos="971550" algn="l"/>
              </a:tabLst>
            </a:pPr>
            <a:r>
              <a:rPr lang="en-US" sz="1970" b="1" dirty="0" smtClean="0"/>
              <a:t>a)</a:t>
            </a:r>
            <a:r>
              <a:rPr lang="en-US" sz="1970" dirty="0" smtClean="0"/>
              <a:t> 	The </a:t>
            </a:r>
            <a:r>
              <a:rPr lang="en-US" sz="1970" dirty="0"/>
              <a:t>member of staff should </a:t>
            </a:r>
            <a:r>
              <a:rPr lang="en-US" sz="1970" b="1" dirty="0" err="1">
                <a:solidFill>
                  <a:srgbClr val="FF0000"/>
                </a:solidFill>
              </a:rPr>
              <a:t>apologise</a:t>
            </a:r>
            <a:r>
              <a:rPr lang="en-US" sz="1970" b="1" dirty="0">
                <a:solidFill>
                  <a:srgbClr val="FF0000"/>
                </a:solidFill>
              </a:rPr>
              <a:t> in general terms </a:t>
            </a:r>
            <a:r>
              <a:rPr lang="en-US" sz="1970" dirty="0"/>
              <a:t>for the inconvenience caused. However, if it seems that the complaint is genuine, then an apology should be quickly </a:t>
            </a:r>
            <a:r>
              <a:rPr lang="en-US" sz="1970" dirty="0" smtClean="0"/>
              <a:t>forthcoming.</a:t>
            </a:r>
            <a:br>
              <a:rPr lang="en-US" sz="1970" dirty="0" smtClean="0"/>
            </a:br>
            <a:r>
              <a:rPr lang="en-US" sz="1970" dirty="0" smtClean="0"/>
              <a:t>This </a:t>
            </a:r>
            <a:r>
              <a:rPr lang="en-US" sz="1970" dirty="0"/>
              <a:t>apology should, in the first instance, be of a general nature, particularly so if the person dealing with the complaint is a junior within the organisation. A more specific apology could follow later possibly by letter or in </a:t>
            </a:r>
            <a:r>
              <a:rPr lang="en-US" sz="1970" dirty="0" smtClean="0"/>
              <a:t>person.</a:t>
            </a:r>
            <a:br>
              <a:rPr lang="en-US" sz="1970" dirty="0" smtClean="0"/>
            </a:br>
            <a:r>
              <a:rPr lang="en-US" sz="1970" b="1" dirty="0"/>
              <a:t>b</a:t>
            </a:r>
            <a:r>
              <a:rPr lang="en-US" sz="1970" b="1" dirty="0" smtClean="0"/>
              <a:t>)</a:t>
            </a:r>
            <a:r>
              <a:rPr lang="en-US" sz="1970" dirty="0" smtClean="0"/>
              <a:t> 	It </a:t>
            </a:r>
            <a:r>
              <a:rPr lang="en-US" sz="1970" dirty="0"/>
              <a:t>is important to let the customer know that the matter will be fully investigated and put right. In some case, the nature of the complaint is obvious and there should be a refund made or an alternative provided. If necessary, the matter should be fully investigated and action should be taken based on the </a:t>
            </a:r>
            <a:r>
              <a:rPr lang="en-US" sz="1970" dirty="0" smtClean="0"/>
              <a:t>results.</a:t>
            </a:r>
            <a:br>
              <a:rPr lang="en-US" sz="1970" dirty="0" smtClean="0"/>
            </a:br>
            <a:r>
              <a:rPr lang="en-US" sz="1970" b="1" dirty="0" smtClean="0"/>
              <a:t>c)</a:t>
            </a:r>
            <a:r>
              <a:rPr lang="en-US" sz="1970" dirty="0" smtClean="0"/>
              <a:t> 	Staff </a:t>
            </a:r>
            <a:r>
              <a:rPr lang="en-US" sz="1970" dirty="0"/>
              <a:t>should always try to see the problem from the customer s point of view. This is not always easy but a good employee will understand the frustration of the customer and that maybe the customer finds it difficult to complain. It may be that a sympathetic hearing is all the customer wants and that the matter can be </a:t>
            </a:r>
            <a:r>
              <a:rPr lang="en-US" sz="1970" dirty="0" smtClean="0"/>
              <a:t>finalised </a:t>
            </a:r>
            <a:r>
              <a:rPr lang="en-US" sz="1970" dirty="0"/>
              <a:t>there and then</a:t>
            </a:r>
            <a:r>
              <a:rPr lang="en-US" sz="1970" dirty="0" smtClean="0"/>
              <a:t>.</a:t>
            </a:r>
            <a:endParaRPr lang="en-US" sz="1970" dirty="0"/>
          </a:p>
        </p:txBody>
      </p:sp>
    </p:spTree>
    <p:extLst>
      <p:ext uri="{BB962C8B-B14F-4D97-AF65-F5344CB8AC3E}">
        <p14:creationId xmlns:p14="http://schemas.microsoft.com/office/powerpoint/2010/main" val="3132221860"/>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109</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14" name="Rectangle 13"/>
          <p:cNvSpPr/>
          <p:nvPr/>
        </p:nvSpPr>
        <p:spPr>
          <a:xfrm>
            <a:off x="179511" y="1124744"/>
            <a:ext cx="8712969" cy="2246769"/>
          </a:xfrm>
          <a:prstGeom prst="rect">
            <a:avLst/>
          </a:prstGeom>
        </p:spPr>
        <p:txBody>
          <a:bodyPr wrap="square">
            <a:spAutoFit/>
          </a:bodyPr>
          <a:lstStyle/>
          <a:p>
            <a:pPr>
              <a:buClr>
                <a:srgbClr val="0070C0"/>
              </a:buClr>
              <a:buSzPct val="80000"/>
            </a:pPr>
            <a:r>
              <a:rPr lang="en-US" sz="2000" b="1" dirty="0" smtClean="0">
                <a:solidFill>
                  <a:srgbClr val="C00000"/>
                </a:solidFill>
              </a:rPr>
              <a:t>Procedures for Handling Complaints</a:t>
            </a:r>
            <a:endParaRPr lang="en-US" sz="2000" b="1" dirty="0">
              <a:solidFill>
                <a:srgbClr val="C00000"/>
              </a:solidFill>
            </a:endParaRPr>
          </a:p>
          <a:p>
            <a:pPr marL="400050" indent="-342900">
              <a:buClr>
                <a:srgbClr val="0070C0"/>
              </a:buClr>
              <a:buSzPct val="80000"/>
              <a:buFont typeface="Arial" panose="020B0604020202020204" pitchFamily="34" charset="0"/>
              <a:buChar char="►"/>
            </a:pPr>
            <a:r>
              <a:rPr lang="en-US" sz="2000" dirty="0"/>
              <a:t>It is vital to make sure that what has been promised actually gels done; otherwise the complaint and the discussion that has taken place will mean nothing which will make matters worse. </a:t>
            </a:r>
            <a:endParaRPr lang="en-US" sz="2000" dirty="0" smtClean="0"/>
          </a:p>
          <a:p>
            <a:pPr marL="400050" indent="-342900">
              <a:buClr>
                <a:srgbClr val="0070C0"/>
              </a:buClr>
              <a:buSzPct val="80000"/>
              <a:buFont typeface="Arial" panose="020B0604020202020204" pitchFamily="34" charset="0"/>
              <a:buChar char="►"/>
            </a:pPr>
            <a:r>
              <a:rPr lang="en-US" sz="2000" dirty="0" smtClean="0"/>
              <a:t>Similarly</a:t>
            </a:r>
            <a:r>
              <a:rPr lang="en-US" sz="2000" dirty="0"/>
              <a:t>, it is very important to make sure that you record details of the complaint and any action taken for future reference. It may be that the same person will come back again and will deal with another employee. </a:t>
            </a:r>
            <a:endParaRPr lang="en-US" sz="2000" dirty="0" smtClean="0"/>
          </a:p>
        </p:txBody>
      </p:sp>
      <p:pic>
        <p:nvPicPr>
          <p:cNvPr id="27650" name="Picture 2" descr="Image result for customer complaint for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235906" y="3443521"/>
            <a:ext cx="2656573" cy="322583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84868" y="3322870"/>
            <a:ext cx="6051038" cy="3477875"/>
          </a:xfrm>
          <a:prstGeom prst="rect">
            <a:avLst/>
          </a:prstGeom>
        </p:spPr>
        <p:txBody>
          <a:bodyPr wrap="square">
            <a:spAutoFit/>
          </a:bodyPr>
          <a:lstStyle/>
          <a:p>
            <a:pPr marL="400050" indent="-342900">
              <a:buClr>
                <a:srgbClr val="0070C0"/>
              </a:buClr>
              <a:buSzPct val="80000"/>
              <a:buFont typeface="Arial" panose="020B0604020202020204" pitchFamily="34" charset="0"/>
              <a:buChar char="►"/>
            </a:pPr>
            <a:r>
              <a:rPr lang="en-US" sz="2000" dirty="0"/>
              <a:t>Also, complaints will be monitored by the organisation as they give a clear indication of the current state of customer service standards and highlight areas in need of improvement.</a:t>
            </a:r>
          </a:p>
          <a:p>
            <a:pPr marL="400050" indent="-342900">
              <a:buClr>
                <a:srgbClr val="0070C0"/>
              </a:buClr>
              <a:buSzPct val="80000"/>
              <a:buFont typeface="Arial" panose="020B0604020202020204" pitchFamily="34" charset="0"/>
              <a:buChar char="►"/>
            </a:pPr>
            <a:r>
              <a:rPr lang="en-US" sz="2000" dirty="0"/>
              <a:t>When these various operational procedures are running smoothly </a:t>
            </a:r>
            <a:r>
              <a:rPr lang="en-US" sz="2000" dirty="0" smtClean="0"/>
              <a:t>in an </a:t>
            </a:r>
            <a:r>
              <a:rPr lang="en-US" sz="2000" dirty="0"/>
              <a:t>organisation, customers will be well served and the business will grow. </a:t>
            </a:r>
            <a:endParaRPr lang="en-US" sz="2000" dirty="0" smtClean="0"/>
          </a:p>
          <a:p>
            <a:pPr marL="400050" indent="-342900">
              <a:buClr>
                <a:srgbClr val="0070C0"/>
              </a:buClr>
              <a:buSzPct val="80000"/>
              <a:buFont typeface="Arial" panose="020B0604020202020204" pitchFamily="34" charset="0"/>
              <a:buChar char="►"/>
            </a:pPr>
            <a:r>
              <a:rPr lang="en-US" sz="2000" dirty="0" smtClean="0"/>
              <a:t>The </a:t>
            </a:r>
            <a:r>
              <a:rPr lang="en-US" sz="2000" dirty="0"/>
              <a:t>following case study is about Jumeirah </a:t>
            </a:r>
            <a:r>
              <a:rPr lang="en-US" sz="2000" dirty="0" smtClean="0"/>
              <a:t>Hotels and Resorts which are regarded as amongst the most lucrative and innovative in the world.</a:t>
            </a:r>
            <a:endParaRPr lang="en-US" sz="2000" dirty="0"/>
          </a:p>
        </p:txBody>
      </p:sp>
    </p:spTree>
    <p:extLst>
      <p:ext uri="{BB962C8B-B14F-4D97-AF65-F5344CB8AC3E}">
        <p14:creationId xmlns:p14="http://schemas.microsoft.com/office/powerpoint/2010/main" val="923488095"/>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110</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7" name="Rectangle 6"/>
          <p:cNvSpPr/>
          <p:nvPr/>
        </p:nvSpPr>
        <p:spPr>
          <a:xfrm>
            <a:off x="149844" y="1523010"/>
            <a:ext cx="8814644" cy="5146350"/>
          </a:xfrm>
          <a:prstGeom prst="rect">
            <a:avLst/>
          </a:prstGeom>
          <a:solidFill>
            <a:schemeClr val="accent3">
              <a:lumMod val="60000"/>
              <a:lumOff val="40000"/>
            </a:schemeClr>
          </a:solidFill>
          <a:ln w="38100">
            <a:solidFill>
              <a:srgbClr val="0070C0"/>
            </a:solidFill>
          </a:ln>
        </p:spPr>
        <p:txBody>
          <a:bodyPr wrap="square" rIns="2377440">
            <a:spAutoFit/>
          </a:bodyPr>
          <a:lstStyle/>
          <a:p>
            <a:pPr marL="282575" indent="-282575">
              <a:buClr>
                <a:srgbClr val="C00000"/>
              </a:buClr>
              <a:buSzPct val="80000"/>
              <a:buFont typeface="Arial" panose="020B0604020202020204" pitchFamily="34" charset="0"/>
              <a:buChar char="►"/>
            </a:pPr>
            <a:r>
              <a:rPr lang="en-US" sz="1860" dirty="0"/>
              <a:t>Jumeirah Hotels and Resorts have won : numerous international travel and tourism awards. The company was founded in 1997 with . the' aim to become a </a:t>
            </a:r>
            <a:r>
              <a:rPr lang="en-US" sz="1860" dirty="0" smtClean="0"/>
              <a:t>hospitality industry </a:t>
            </a:r>
            <a:r>
              <a:rPr lang="en-US" sz="1860" dirty="0"/>
              <a:t>leader' by establishing a world class portfolio of luxury hotels and resorts. </a:t>
            </a:r>
            <a:endParaRPr lang="en-US" sz="1860" dirty="0" smtClean="0"/>
          </a:p>
          <a:p>
            <a:pPr marL="282575" indent="-282575">
              <a:buClr>
                <a:srgbClr val="C00000"/>
              </a:buClr>
              <a:buSzPct val="80000"/>
              <a:buFont typeface="Arial" panose="020B0604020202020204" pitchFamily="34" charset="0"/>
              <a:buChar char="►"/>
            </a:pPr>
            <a:r>
              <a:rPr lang="en-US" sz="1860" dirty="0" smtClean="0"/>
              <a:t>Building </a:t>
            </a:r>
            <a:r>
              <a:rPr lang="en-US" sz="1860" dirty="0"/>
              <a:t>on this success, in 2004, Jumeirah Group became a member of Dubai Holding - a collection of leading Dubai- based businesses and projects - in line with a new phase of growth and development for the Group.</a:t>
            </a:r>
          </a:p>
          <a:p>
            <a:pPr marL="282575" indent="-282575">
              <a:buClr>
                <a:srgbClr val="C00000"/>
              </a:buClr>
              <a:buSzPct val="80000"/>
              <a:buFont typeface="Arial" panose="020B0604020202020204" pitchFamily="34" charset="0"/>
              <a:buChar char="►"/>
            </a:pPr>
            <a:r>
              <a:rPr lang="en-US" sz="1860" dirty="0"/>
              <a:t>Jumeirah now manages 11 hotels of which 8 are in Dubai. The company is also looking to expand from the Gulf region to other resort islands in the US Virgin Islands, the Maldives, Majorca and Thailand. </a:t>
            </a:r>
            <a:endParaRPr lang="en-US" sz="1860" dirty="0" smtClean="0"/>
          </a:p>
          <a:p>
            <a:pPr marL="282575" indent="-282575">
              <a:buClr>
                <a:srgbClr val="C00000"/>
              </a:buClr>
              <a:buSzPct val="80000"/>
              <a:buFont typeface="Arial" panose="020B0604020202020204" pitchFamily="34" charset="0"/>
              <a:buChar char="►"/>
            </a:pPr>
            <a:r>
              <a:rPr lang="en-US" sz="1860" dirty="0" smtClean="0"/>
              <a:t>The </a:t>
            </a:r>
            <a:r>
              <a:rPr lang="en-US" sz="1860" dirty="0"/>
              <a:t>group has another 11 hotels under construction. The group is in talks in the Philippines and Shanghai to establish vocational institutions that would train hotel staff for its expanding stable of </a:t>
            </a:r>
            <a:r>
              <a:rPr lang="en-US" sz="1860" dirty="0" smtClean="0"/>
              <a:t>hotels</a:t>
            </a:r>
            <a:endParaRPr lang="en-US" sz="1860" dirty="0"/>
          </a:p>
        </p:txBody>
      </p:sp>
      <p:grpSp>
        <p:nvGrpSpPr>
          <p:cNvPr id="8" name="Group 7"/>
          <p:cNvGrpSpPr/>
          <p:nvPr/>
        </p:nvGrpSpPr>
        <p:grpSpPr>
          <a:xfrm>
            <a:off x="165110" y="980728"/>
            <a:ext cx="8962070" cy="701230"/>
            <a:chOff x="165110" y="3537280"/>
            <a:chExt cx="8962070" cy="701230"/>
          </a:xfrm>
        </p:grpSpPr>
        <p:sp>
          <p:nvSpPr>
            <p:cNvPr id="9" name="Rectangle 8"/>
            <p:cNvSpPr/>
            <p:nvPr/>
          </p:nvSpPr>
          <p:spPr>
            <a:xfrm>
              <a:off x="165110" y="3687839"/>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a:t>
              </a:r>
              <a:r>
                <a:rPr lang="en-US" sz="2000" b="1" dirty="0" smtClean="0">
                  <a:solidFill>
                    <a:schemeClr val="bg1"/>
                  </a:solidFill>
                </a:rPr>
                <a:t>1: Jumeriah Hotels and Resorts</a:t>
              </a:r>
              <a:endParaRPr lang="en-US" sz="2000" b="1" dirty="0">
                <a:solidFill>
                  <a:schemeClr val="bg1"/>
                </a:solidFill>
              </a:endParaRPr>
            </a:p>
          </p:txBody>
        </p:sp>
        <p:grpSp>
          <p:nvGrpSpPr>
            <p:cNvPr id="10" name="Group 9"/>
            <p:cNvGrpSpPr/>
            <p:nvPr/>
          </p:nvGrpSpPr>
          <p:grpSpPr>
            <a:xfrm rot="5034983">
              <a:off x="8415694" y="3527023"/>
              <a:ext cx="701230" cy="721743"/>
              <a:chOff x="2699792" y="6858000"/>
              <a:chExt cx="936104" cy="963488"/>
            </a:xfrm>
            <a:solidFill>
              <a:schemeClr val="accent3">
                <a:lumMod val="60000"/>
                <a:lumOff val="40000"/>
              </a:schemeClr>
            </a:solidFill>
          </p:grpSpPr>
          <p:sp>
            <p:nvSpPr>
              <p:cNvPr id="11" name="Oval 10"/>
              <p:cNvSpPr/>
              <p:nvPr/>
            </p:nvSpPr>
            <p:spPr>
              <a:xfrm>
                <a:off x="2699792" y="6858000"/>
                <a:ext cx="936104" cy="963488"/>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a:ext uri="{909E8E84-426E-40DD-AFC4-6F175D3DCCD1}">
                  <a14:hiddenFill xmlns:a14="http://schemas.microsoft.com/office/drawing/2010/main">
                    <a:solidFill>
                      <a:srgbClr val="FFFFFF"/>
                    </a:solidFill>
                  </a14:hiddenFill>
                </a:ext>
              </a:extLst>
            </p:spPr>
          </p:pic>
        </p:grpSp>
      </p:grpSp>
      <p:pic>
        <p:nvPicPr>
          <p:cNvPr id="31746" name="Picture 2" descr="Image result for Jumeirah dubai"/>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60233" y="1609948"/>
            <a:ext cx="2232248" cy="1488166"/>
          </a:xfrm>
          <a:prstGeom prst="rect">
            <a:avLst/>
          </a:prstGeom>
          <a:noFill/>
          <a:extLst>
            <a:ext uri="{909E8E84-426E-40DD-AFC4-6F175D3DCCD1}">
              <a14:hiddenFill xmlns:a14="http://schemas.microsoft.com/office/drawing/2010/main">
                <a:solidFill>
                  <a:srgbClr val="FFFFFF"/>
                </a:solidFill>
              </a14:hiddenFill>
            </a:ext>
          </a:extLst>
        </p:spPr>
      </p:pic>
      <p:pic>
        <p:nvPicPr>
          <p:cNvPr id="31748" name="Picture 4" descr="Image result for Jumeirah dubai"/>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660232" y="3191051"/>
            <a:ext cx="2232248" cy="1318069"/>
          </a:xfrm>
          <a:prstGeom prst="rect">
            <a:avLst/>
          </a:prstGeom>
          <a:noFill/>
          <a:extLst>
            <a:ext uri="{909E8E84-426E-40DD-AFC4-6F175D3DCCD1}">
              <a14:hiddenFill xmlns:a14="http://schemas.microsoft.com/office/drawing/2010/main">
                <a:solidFill>
                  <a:srgbClr val="FFFFFF"/>
                </a:solidFill>
              </a14:hiddenFill>
            </a:ext>
          </a:extLst>
        </p:spPr>
      </p:pic>
      <p:pic>
        <p:nvPicPr>
          <p:cNvPr id="31750" name="Picture 6" descr="Image result for Jumeirah maldives"/>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6660232" y="4581128"/>
            <a:ext cx="2232248" cy="1427168"/>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hlinkClick r:id="rId8" action="ppaction://hlinkfile"/>
          </p:cNvPr>
          <p:cNvSpPr txBox="1"/>
          <p:nvPr/>
        </p:nvSpPr>
        <p:spPr>
          <a:xfrm>
            <a:off x="6876256" y="6165304"/>
            <a:ext cx="185731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dirty="0" smtClean="0"/>
              <a:t>Jumeirah Group</a:t>
            </a:r>
            <a:endParaRPr lang="en-US" dirty="0"/>
          </a:p>
        </p:txBody>
      </p:sp>
    </p:spTree>
    <p:extLst>
      <p:ext uri="{BB962C8B-B14F-4D97-AF65-F5344CB8AC3E}">
        <p14:creationId xmlns:p14="http://schemas.microsoft.com/office/powerpoint/2010/main" val="81221934"/>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110</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7" name="Rectangle 6"/>
          <p:cNvSpPr/>
          <p:nvPr/>
        </p:nvSpPr>
        <p:spPr>
          <a:xfrm>
            <a:off x="179512" y="1556792"/>
            <a:ext cx="8727370" cy="5119451"/>
          </a:xfrm>
          <a:prstGeom prst="rect">
            <a:avLst/>
          </a:prstGeom>
          <a:solidFill>
            <a:schemeClr val="accent3">
              <a:lumMod val="60000"/>
              <a:lumOff val="40000"/>
            </a:schemeClr>
          </a:solidFill>
          <a:ln w="38100">
            <a:solidFill>
              <a:srgbClr val="0070C0"/>
            </a:solidFill>
          </a:ln>
        </p:spPr>
        <p:txBody>
          <a:bodyPr wrap="square">
            <a:spAutoFit/>
          </a:bodyPr>
          <a:lstStyle/>
          <a:p>
            <a:pPr marL="342900" indent="-342900">
              <a:buClr>
                <a:srgbClr val="C00000"/>
              </a:buClr>
              <a:buSzPct val="80000"/>
              <a:buFont typeface="Arial" panose="020B0604020202020204" pitchFamily="34" charset="0"/>
              <a:buChar char="►"/>
            </a:pPr>
            <a:r>
              <a:rPr lang="en-US" sz="2200" dirty="0" smtClean="0"/>
              <a:t>In </a:t>
            </a:r>
            <a:r>
              <a:rPr lang="en-US" sz="2200" dirty="0"/>
              <a:t>China, Jumeirah will open its first hotel in Shanghai early next year, and hopes to eventually open ten more in the mainland.</a:t>
            </a:r>
          </a:p>
          <a:p>
            <a:pPr marL="342900" indent="-342900">
              <a:buClr>
                <a:srgbClr val="C00000"/>
              </a:buClr>
              <a:buSzPct val="80000"/>
              <a:buFont typeface="Arial" panose="020B0604020202020204" pitchFamily="34" charset="0"/>
              <a:buChar char="►"/>
            </a:pPr>
            <a:r>
              <a:rPr lang="en-US" sz="2200" i="1" dirty="0"/>
              <a:t>“to be a world class luxury international hotel and hospitality management company, committed to being the industry leader in all of our activities through dedication to our stakeholders; colleagues, customers, business partners and </a:t>
            </a:r>
            <a:r>
              <a:rPr lang="en-US" sz="2200" i="1" dirty="0" smtClean="0"/>
              <a:t>owners”</a:t>
            </a:r>
            <a:r>
              <a:rPr lang="en-US" sz="2200" dirty="0" smtClean="0"/>
              <a:t>.</a:t>
            </a:r>
            <a:endParaRPr lang="en-US" sz="2200" dirty="0"/>
          </a:p>
          <a:p>
            <a:pPr marL="342900" indent="-342900">
              <a:buClr>
                <a:srgbClr val="C00000"/>
              </a:buClr>
              <a:buSzPct val="80000"/>
              <a:buFont typeface="Arial" panose="020B0604020202020204" pitchFamily="34" charset="0"/>
              <a:buChar char="►"/>
            </a:pPr>
            <a:r>
              <a:rPr lang="en-US" sz="2200" dirty="0"/>
              <a:t>It aims to achieve this by:</a:t>
            </a:r>
          </a:p>
          <a:p>
            <a:pPr marL="631825" indent="-288925">
              <a:buClr>
                <a:srgbClr val="C00000"/>
              </a:buClr>
              <a:buSzPct val="80000"/>
              <a:buFont typeface="Wingdings" panose="05000000000000000000" pitchFamily="2" charset="2"/>
              <a:buChar char="§"/>
            </a:pPr>
            <a:r>
              <a:rPr lang="en-US" sz="2200" dirty="0" smtClean="0"/>
              <a:t>Making </a:t>
            </a:r>
            <a:r>
              <a:rPr lang="en-US" sz="2200" dirty="0"/>
              <a:t>customers its first priority and striving constantly to exceed their expectations;</a:t>
            </a:r>
          </a:p>
          <a:p>
            <a:pPr marL="631825" indent="-288925">
              <a:buClr>
                <a:srgbClr val="C00000"/>
              </a:buClr>
              <a:buSzPct val="80000"/>
              <a:buFont typeface="Wingdings" panose="05000000000000000000" pitchFamily="2" charset="2"/>
              <a:buChar char="§"/>
            </a:pPr>
            <a:r>
              <a:rPr lang="en-US" sz="2200" dirty="0" smtClean="0"/>
              <a:t>Applying </a:t>
            </a:r>
            <a:r>
              <a:rPr lang="en-US" sz="2200" dirty="0"/>
              <a:t>their Hallmarks, Guiding Principles and Core Standards in their day-to-day activities;</a:t>
            </a:r>
          </a:p>
          <a:p>
            <a:pPr marL="631825" indent="-288925">
              <a:buClr>
                <a:srgbClr val="C00000"/>
              </a:buClr>
              <a:buSzPct val="80000"/>
              <a:buFont typeface="Wingdings" panose="05000000000000000000" pitchFamily="2" charset="2"/>
              <a:buChar char="§"/>
            </a:pPr>
            <a:r>
              <a:rPr lang="en-US" sz="2200" dirty="0" smtClean="0"/>
              <a:t>Leading </a:t>
            </a:r>
            <a:r>
              <a:rPr lang="en-US" sz="2200" dirty="0"/>
              <a:t>by example and role-modeling a culture of excellence in everything they do;</a:t>
            </a:r>
          </a:p>
          <a:p>
            <a:pPr marL="631825" indent="-288925">
              <a:buClr>
                <a:srgbClr val="C00000"/>
              </a:buClr>
              <a:buSzPct val="80000"/>
              <a:buFont typeface="Wingdings" panose="05000000000000000000" pitchFamily="2" charset="2"/>
              <a:buChar char="§"/>
            </a:pPr>
            <a:r>
              <a:rPr lang="en-US" sz="2200" dirty="0" smtClean="0"/>
              <a:t>Providing </a:t>
            </a:r>
            <a:r>
              <a:rPr lang="en-US" sz="2200" dirty="0"/>
              <a:t>consistently superior and innovative products and services</a:t>
            </a:r>
            <a:r>
              <a:rPr lang="en-US" sz="2200" dirty="0" smtClean="0"/>
              <a:t>.</a:t>
            </a:r>
            <a:endParaRPr lang="en-US" sz="2200" dirty="0"/>
          </a:p>
        </p:txBody>
      </p:sp>
      <p:grpSp>
        <p:nvGrpSpPr>
          <p:cNvPr id="8" name="Group 7"/>
          <p:cNvGrpSpPr/>
          <p:nvPr/>
        </p:nvGrpSpPr>
        <p:grpSpPr>
          <a:xfrm>
            <a:off x="165110" y="980728"/>
            <a:ext cx="8962070" cy="701230"/>
            <a:chOff x="165110" y="3537280"/>
            <a:chExt cx="8962070" cy="701230"/>
          </a:xfrm>
        </p:grpSpPr>
        <p:sp>
          <p:nvSpPr>
            <p:cNvPr id="9" name="Rectangle 8"/>
            <p:cNvSpPr/>
            <p:nvPr/>
          </p:nvSpPr>
          <p:spPr>
            <a:xfrm>
              <a:off x="165110" y="3687839"/>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a:t>
              </a:r>
              <a:r>
                <a:rPr lang="en-US" sz="2000" b="1" dirty="0" smtClean="0">
                  <a:solidFill>
                    <a:schemeClr val="bg1"/>
                  </a:solidFill>
                </a:rPr>
                <a:t>1: Jumeriah Hotels and Resorts</a:t>
              </a:r>
              <a:endParaRPr lang="en-US" sz="2000" b="1" dirty="0">
                <a:solidFill>
                  <a:schemeClr val="bg1"/>
                </a:solidFill>
              </a:endParaRPr>
            </a:p>
          </p:txBody>
        </p:sp>
        <p:grpSp>
          <p:nvGrpSpPr>
            <p:cNvPr id="10" name="Group 9"/>
            <p:cNvGrpSpPr/>
            <p:nvPr/>
          </p:nvGrpSpPr>
          <p:grpSpPr>
            <a:xfrm rot="5034983">
              <a:off x="8415694" y="3527023"/>
              <a:ext cx="701230" cy="721743"/>
              <a:chOff x="2699792" y="6858000"/>
              <a:chExt cx="936104" cy="963488"/>
            </a:xfrm>
            <a:solidFill>
              <a:schemeClr val="accent3">
                <a:lumMod val="60000"/>
                <a:lumOff val="40000"/>
              </a:schemeClr>
            </a:solidFill>
          </p:grpSpPr>
          <p:sp>
            <p:nvSpPr>
              <p:cNvPr id="11" name="Oval 10"/>
              <p:cNvSpPr/>
              <p:nvPr/>
            </p:nvSpPr>
            <p:spPr>
              <a:xfrm>
                <a:off x="2699792" y="6858000"/>
                <a:ext cx="936104" cy="963488"/>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1272151290"/>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111</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7" name="Rectangle 6"/>
          <p:cNvSpPr/>
          <p:nvPr/>
        </p:nvSpPr>
        <p:spPr>
          <a:xfrm>
            <a:off x="165110" y="1584137"/>
            <a:ext cx="8727370" cy="5062924"/>
          </a:xfrm>
          <a:prstGeom prst="rect">
            <a:avLst/>
          </a:prstGeom>
          <a:solidFill>
            <a:schemeClr val="accent3">
              <a:lumMod val="60000"/>
              <a:lumOff val="40000"/>
            </a:schemeClr>
          </a:solidFill>
          <a:ln w="38100">
            <a:solidFill>
              <a:srgbClr val="0070C0"/>
            </a:solidFill>
          </a:ln>
        </p:spPr>
        <p:txBody>
          <a:bodyPr wrap="square" rIns="3291840">
            <a:spAutoFit/>
          </a:bodyPr>
          <a:lstStyle/>
          <a:p>
            <a:pPr marL="342900" indent="-342900">
              <a:buClr>
                <a:srgbClr val="C00000"/>
              </a:buClr>
              <a:buSzPct val="80000"/>
              <a:buFont typeface="Arial" panose="020B0604020202020204" pitchFamily="34" charset="0"/>
              <a:buChar char="►"/>
            </a:pPr>
            <a:r>
              <a:rPr lang="en-US" sz="1900" dirty="0" smtClean="0"/>
              <a:t>All </a:t>
            </a:r>
            <a:r>
              <a:rPr lang="en-US" sz="1900" dirty="0"/>
              <a:t>members of staff are expected to follow the company's Hallmarks, which are the foundation of Jumeirah’s success, and are at </a:t>
            </a:r>
            <a:r>
              <a:rPr lang="en-US" sz="1900" dirty="0" smtClean="0"/>
              <a:t>the heart of everything  the company does. These Hallmarks are:</a:t>
            </a:r>
          </a:p>
          <a:p>
            <a:pPr marL="685800" indent="-282575">
              <a:buClr>
                <a:srgbClr val="C00000"/>
              </a:buClr>
              <a:buSzPct val="80000"/>
              <a:buFont typeface="Wingdings" panose="05000000000000000000" pitchFamily="2" charset="2"/>
              <a:buChar char="§"/>
            </a:pPr>
            <a:r>
              <a:rPr lang="en-US" sz="1900" dirty="0" smtClean="0"/>
              <a:t>“I will always smile and greet our guests before they </a:t>
            </a:r>
            <a:r>
              <a:rPr lang="en-US" sz="1900" dirty="0"/>
              <a:t>greet me;"</a:t>
            </a:r>
          </a:p>
          <a:p>
            <a:pPr marL="685800" indent="-282575">
              <a:buClr>
                <a:srgbClr val="C00000"/>
              </a:buClr>
              <a:buSzPct val="80000"/>
              <a:buFont typeface="Wingdings" panose="05000000000000000000" pitchFamily="2" charset="2"/>
              <a:buChar char="§"/>
            </a:pPr>
            <a:r>
              <a:rPr lang="en-US" sz="1900" dirty="0" smtClean="0"/>
              <a:t>“My </a:t>
            </a:r>
            <a:r>
              <a:rPr lang="en-US" sz="1900" dirty="0"/>
              <a:t>first response to a guest request </a:t>
            </a:r>
            <a:r>
              <a:rPr lang="en-US" sz="1900" dirty="0" smtClean="0"/>
              <a:t>will never </a:t>
            </a:r>
            <a:r>
              <a:rPr lang="en-US" sz="1900" dirty="0"/>
              <a:t>be no;</a:t>
            </a:r>
          </a:p>
          <a:p>
            <a:pPr marL="685800" indent="-282575">
              <a:buClr>
                <a:srgbClr val="C00000"/>
              </a:buClr>
              <a:buSzPct val="80000"/>
              <a:buFont typeface="Wingdings" panose="05000000000000000000" pitchFamily="2" charset="2"/>
              <a:buChar char="§"/>
            </a:pPr>
            <a:r>
              <a:rPr lang="en-US" sz="1900" dirty="0" smtClean="0"/>
              <a:t>“I </a:t>
            </a:r>
            <a:r>
              <a:rPr lang="en-US" sz="1900" dirty="0"/>
              <a:t>will treat all colleagues with respect and integrity</a:t>
            </a:r>
            <a:r>
              <a:rPr lang="en-US" sz="1900" dirty="0" smtClean="0"/>
              <a:t>.”</a:t>
            </a:r>
            <a:endParaRPr lang="en-US" sz="1900" dirty="0"/>
          </a:p>
          <a:p>
            <a:pPr marL="342900" indent="-342900">
              <a:buClr>
                <a:srgbClr val="C00000"/>
              </a:buClr>
              <a:buSzPct val="80000"/>
              <a:buFont typeface="Arial" panose="020B0604020202020204" pitchFamily="34" charset="0"/>
              <a:buChar char="►"/>
            </a:pPr>
            <a:r>
              <a:rPr lang="en-US" sz="1900" dirty="0"/>
              <a:t>Being one of the worlds most luxurious hospitality and hotel groups, the company attempts to ensure that its salaries and benefits are competitive and that they attract the top talent needed to deliver the service that exceeds guests’ expectations. </a:t>
            </a:r>
            <a:endParaRPr lang="en-US" sz="1900" dirty="0" smtClean="0"/>
          </a:p>
        </p:txBody>
      </p:sp>
      <p:grpSp>
        <p:nvGrpSpPr>
          <p:cNvPr id="8" name="Group 7"/>
          <p:cNvGrpSpPr/>
          <p:nvPr/>
        </p:nvGrpSpPr>
        <p:grpSpPr>
          <a:xfrm>
            <a:off x="165110" y="980728"/>
            <a:ext cx="8962070" cy="701230"/>
            <a:chOff x="165110" y="3537280"/>
            <a:chExt cx="8962070" cy="701230"/>
          </a:xfrm>
        </p:grpSpPr>
        <p:sp>
          <p:nvSpPr>
            <p:cNvPr id="9" name="Rectangle 8"/>
            <p:cNvSpPr/>
            <p:nvPr/>
          </p:nvSpPr>
          <p:spPr>
            <a:xfrm>
              <a:off x="165110" y="3687839"/>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a:t>
              </a:r>
              <a:r>
                <a:rPr lang="en-US" sz="2000" b="1" dirty="0" smtClean="0">
                  <a:solidFill>
                    <a:schemeClr val="bg1"/>
                  </a:solidFill>
                </a:rPr>
                <a:t>1: Jumeriah Hotels and Resorts</a:t>
              </a:r>
              <a:endParaRPr lang="en-US" sz="2000" b="1" dirty="0">
                <a:solidFill>
                  <a:schemeClr val="bg1"/>
                </a:solidFill>
              </a:endParaRPr>
            </a:p>
          </p:txBody>
        </p:sp>
        <p:grpSp>
          <p:nvGrpSpPr>
            <p:cNvPr id="10" name="Group 9"/>
            <p:cNvGrpSpPr/>
            <p:nvPr/>
          </p:nvGrpSpPr>
          <p:grpSpPr>
            <a:xfrm rot="5034983">
              <a:off x="8415694" y="3527023"/>
              <a:ext cx="701230" cy="721743"/>
              <a:chOff x="2699792" y="6858000"/>
              <a:chExt cx="936104" cy="963488"/>
            </a:xfrm>
            <a:solidFill>
              <a:schemeClr val="accent3">
                <a:lumMod val="60000"/>
                <a:lumOff val="40000"/>
              </a:schemeClr>
            </a:solidFill>
          </p:grpSpPr>
          <p:sp>
            <p:nvSpPr>
              <p:cNvPr id="11" name="Oval 10"/>
              <p:cNvSpPr/>
              <p:nvPr/>
            </p:nvSpPr>
            <p:spPr>
              <a:xfrm>
                <a:off x="2699792" y="6858000"/>
                <a:ext cx="936104" cy="963488"/>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a:ext uri="{909E8E84-426E-40DD-AFC4-6F175D3DCCD1}">
                  <a14:hiddenFill xmlns:a14="http://schemas.microsoft.com/office/drawing/2010/main">
                    <a:solidFill>
                      <a:srgbClr val="FFFFFF"/>
                    </a:solidFill>
                  </a14:hiddenFill>
                </a:ext>
              </a:extLst>
            </p:spPr>
          </p:pic>
        </p:grpSp>
      </p:grpSp>
      <p:pic>
        <p:nvPicPr>
          <p:cNvPr id="33794" name="Picture 2" descr="Image result for Jumeirah staff expectation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652120" y="1671080"/>
            <a:ext cx="3168352" cy="2055586"/>
          </a:xfrm>
          <a:prstGeom prst="rect">
            <a:avLst/>
          </a:prstGeom>
          <a:noFill/>
          <a:extLst>
            <a:ext uri="{909E8E84-426E-40DD-AFC4-6F175D3DCCD1}">
              <a14:hiddenFill xmlns:a14="http://schemas.microsoft.com/office/drawing/2010/main">
                <a:solidFill>
                  <a:srgbClr val="FFFFFF"/>
                </a:solidFill>
              </a14:hiddenFill>
            </a:ext>
          </a:extLst>
        </p:spPr>
      </p:pic>
      <p:pic>
        <p:nvPicPr>
          <p:cNvPr id="33796" name="Picture 4" descr="Image result for Jumeirah staff accommodation"/>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5652120" y="3813609"/>
            <a:ext cx="3168352" cy="199165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hlinkClick r:id="rId7" action="ppaction://hlinkfile"/>
          </p:cNvPr>
          <p:cNvSpPr txBox="1"/>
          <p:nvPr/>
        </p:nvSpPr>
        <p:spPr>
          <a:xfrm>
            <a:off x="6315090" y="6165304"/>
            <a:ext cx="185731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dirty="0" smtClean="0"/>
              <a:t>Jumeirah Group</a:t>
            </a:r>
            <a:endParaRPr lang="en-US" dirty="0"/>
          </a:p>
        </p:txBody>
      </p:sp>
    </p:spTree>
    <p:extLst>
      <p:ext uri="{BB962C8B-B14F-4D97-AF65-F5344CB8AC3E}">
        <p14:creationId xmlns:p14="http://schemas.microsoft.com/office/powerpoint/2010/main" val="729837721"/>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111</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600" dirty="0"/>
              <a:t>3.1 – </a:t>
            </a:r>
            <a:r>
              <a:rPr lang="en-US" sz="3600" dirty="0"/>
              <a:t> Dealing With Customers</a:t>
            </a:r>
            <a:endParaRPr lang="en-GB" sz="3600" b="1" dirty="0" smtClean="0"/>
          </a:p>
        </p:txBody>
      </p:sp>
      <p:sp>
        <p:nvSpPr>
          <p:cNvPr id="7" name="Rectangle 6"/>
          <p:cNvSpPr/>
          <p:nvPr/>
        </p:nvSpPr>
        <p:spPr>
          <a:xfrm>
            <a:off x="165110" y="1584137"/>
            <a:ext cx="8727370" cy="5066002"/>
          </a:xfrm>
          <a:prstGeom prst="rect">
            <a:avLst/>
          </a:prstGeom>
          <a:solidFill>
            <a:schemeClr val="accent3">
              <a:lumMod val="60000"/>
              <a:lumOff val="40000"/>
            </a:schemeClr>
          </a:solidFill>
          <a:ln w="38100">
            <a:solidFill>
              <a:srgbClr val="0070C0"/>
            </a:solidFill>
          </a:ln>
        </p:spPr>
        <p:txBody>
          <a:bodyPr wrap="square">
            <a:spAutoFit/>
          </a:bodyPr>
          <a:lstStyle/>
          <a:p>
            <a:pPr marL="342900" indent="-342900">
              <a:buClr>
                <a:srgbClr val="C00000"/>
              </a:buClr>
              <a:buSzPct val="80000"/>
              <a:buFont typeface="Arial" panose="020B0604020202020204" pitchFamily="34" charset="0"/>
              <a:buChar char="►"/>
            </a:pPr>
            <a:r>
              <a:rPr lang="en-US" sz="2020" dirty="0" smtClean="0"/>
              <a:t>The </a:t>
            </a:r>
            <a:r>
              <a:rPr lang="en-US" sz="2020" dirty="0"/>
              <a:t>company currently employs over 10,000 members of staff from over 90 different countries including locations in Asia Pacific, CIS, Central Asia, Western and Eastern Europe, South America, Africa, USA and </a:t>
            </a:r>
            <a:r>
              <a:rPr lang="en-US" sz="2020" dirty="0" smtClean="0"/>
              <a:t>the Middle East. There are many benefits available to every employee at Jumeriah including:</a:t>
            </a:r>
          </a:p>
          <a:p>
            <a:pPr marL="857250" indent="-342900">
              <a:buClr>
                <a:srgbClr val="C00000"/>
              </a:buClr>
              <a:buSzPct val="80000"/>
              <a:buFont typeface="Wingdings" panose="05000000000000000000" pitchFamily="2" charset="2"/>
              <a:buChar char="§"/>
            </a:pPr>
            <a:r>
              <a:rPr lang="en-US" sz="2020" dirty="0" smtClean="0"/>
              <a:t>Competitive based salary benchmarked against relevant markets.</a:t>
            </a:r>
          </a:p>
          <a:p>
            <a:pPr marL="857250" indent="-342900">
              <a:buClr>
                <a:srgbClr val="C00000"/>
              </a:buClr>
              <a:buSzPct val="80000"/>
              <a:buFont typeface="Wingdings" panose="05000000000000000000" pitchFamily="2" charset="2"/>
              <a:buChar char="§"/>
            </a:pPr>
            <a:r>
              <a:rPr lang="en-US" sz="2020" dirty="0" smtClean="0"/>
              <a:t>Tax-free salaries (UAE only)</a:t>
            </a:r>
          </a:p>
          <a:p>
            <a:pPr marL="857250" indent="-342900">
              <a:buClr>
                <a:srgbClr val="C00000"/>
              </a:buClr>
              <a:buSzPct val="80000"/>
              <a:buFont typeface="Wingdings" panose="05000000000000000000" pitchFamily="2" charset="2"/>
              <a:buChar char="§"/>
            </a:pPr>
            <a:r>
              <a:rPr lang="en-US" sz="2020" dirty="0" smtClean="0"/>
              <a:t>Award </a:t>
            </a:r>
            <a:r>
              <a:rPr lang="en-US" sz="2020" dirty="0"/>
              <a:t>winning accommodation and utilities (UAE only); </a:t>
            </a:r>
          </a:p>
          <a:p>
            <a:pPr marL="857250" indent="-342900">
              <a:buClr>
                <a:srgbClr val="C00000"/>
              </a:buClr>
              <a:buSzPct val="80000"/>
              <a:buFont typeface="Wingdings" panose="05000000000000000000" pitchFamily="2" charset="2"/>
              <a:buChar char="§"/>
            </a:pPr>
            <a:r>
              <a:rPr lang="en-US" sz="2020" dirty="0"/>
              <a:t>Medical cover and dental cover;</a:t>
            </a:r>
          </a:p>
          <a:p>
            <a:pPr marL="857250" indent="-342900">
              <a:buClr>
                <a:srgbClr val="C00000"/>
              </a:buClr>
              <a:buSzPct val="80000"/>
              <a:buFont typeface="Wingdings" panose="05000000000000000000" pitchFamily="2" charset="2"/>
              <a:buChar char="§"/>
            </a:pPr>
            <a:r>
              <a:rPr lang="en-US" sz="2020" dirty="0" smtClean="0"/>
              <a:t>Free </a:t>
            </a:r>
            <a:r>
              <a:rPr lang="en-US" sz="2020" dirty="0"/>
              <a:t>meals (at home and at work UAE only);</a:t>
            </a:r>
          </a:p>
          <a:p>
            <a:pPr marL="857250" indent="-342900">
              <a:buClr>
                <a:srgbClr val="C00000"/>
              </a:buClr>
              <a:buSzPct val="80000"/>
              <a:buFont typeface="Wingdings" panose="05000000000000000000" pitchFamily="2" charset="2"/>
              <a:buChar char="§"/>
            </a:pPr>
            <a:r>
              <a:rPr lang="en-US" sz="2020" dirty="0"/>
              <a:t>Discounted accommodation, food and beverage worldwide;</a:t>
            </a:r>
          </a:p>
          <a:p>
            <a:pPr marL="857250" indent="-342900">
              <a:buClr>
                <a:srgbClr val="C00000"/>
              </a:buClr>
              <a:buSzPct val="80000"/>
              <a:buFont typeface="Wingdings" panose="05000000000000000000" pitchFamily="2" charset="2"/>
              <a:buChar char="§"/>
            </a:pPr>
            <a:r>
              <a:rPr lang="en-US" sz="2020" dirty="0"/>
              <a:t>Flexible working hours;</a:t>
            </a:r>
          </a:p>
          <a:p>
            <a:pPr marL="857250" indent="-342900">
              <a:buClr>
                <a:srgbClr val="C00000"/>
              </a:buClr>
              <a:buSzPct val="80000"/>
              <a:buFont typeface="Wingdings" panose="05000000000000000000" pitchFamily="2" charset="2"/>
              <a:buChar char="§"/>
            </a:pPr>
            <a:r>
              <a:rPr lang="en-US" sz="2020" dirty="0"/>
              <a:t>Retirement plans at select levels;</a:t>
            </a:r>
          </a:p>
          <a:p>
            <a:pPr marL="857250" indent="-342900">
              <a:buClr>
                <a:srgbClr val="C00000"/>
              </a:buClr>
              <a:buSzPct val="80000"/>
              <a:buFont typeface="Wingdings" panose="05000000000000000000" pitchFamily="2" charset="2"/>
              <a:buChar char="§"/>
            </a:pPr>
            <a:r>
              <a:rPr lang="en-US" sz="2020" dirty="0"/>
              <a:t>Social activities to ensure that staff work in a fun environment;</a:t>
            </a:r>
          </a:p>
          <a:p>
            <a:pPr marL="857250" indent="-342900">
              <a:buClr>
                <a:srgbClr val="C00000"/>
              </a:buClr>
              <a:buSzPct val="80000"/>
              <a:buFont typeface="Wingdings" panose="05000000000000000000" pitchFamily="2" charset="2"/>
              <a:buChar char="§"/>
            </a:pPr>
            <a:r>
              <a:rPr lang="en-US" sz="2020" dirty="0"/>
              <a:t>Extensive learning and development opportunities for everyone to learn and grow; Short and long term incentives.</a:t>
            </a:r>
            <a:endParaRPr lang="en-US" sz="2020" dirty="0"/>
          </a:p>
        </p:txBody>
      </p:sp>
      <p:grpSp>
        <p:nvGrpSpPr>
          <p:cNvPr id="8" name="Group 7"/>
          <p:cNvGrpSpPr/>
          <p:nvPr/>
        </p:nvGrpSpPr>
        <p:grpSpPr>
          <a:xfrm>
            <a:off x="165110" y="980728"/>
            <a:ext cx="8962070" cy="701230"/>
            <a:chOff x="165110" y="3537280"/>
            <a:chExt cx="8962070" cy="701230"/>
          </a:xfrm>
        </p:grpSpPr>
        <p:sp>
          <p:nvSpPr>
            <p:cNvPr id="9" name="Rectangle 8"/>
            <p:cNvSpPr/>
            <p:nvPr/>
          </p:nvSpPr>
          <p:spPr>
            <a:xfrm>
              <a:off x="165110" y="3687839"/>
              <a:ext cx="8727370" cy="400110"/>
            </a:xfrm>
            <a:prstGeom prst="rect">
              <a:avLst/>
            </a:prstGeom>
            <a:solidFill>
              <a:srgbClr val="0070C0"/>
            </a:solidFill>
            <a:ln w="57150">
              <a:solidFill>
                <a:srgbClr val="0070C0"/>
              </a:solidFill>
            </a:ln>
          </p:spPr>
          <p:txBody>
            <a:bodyPr wrap="square">
              <a:spAutoFit/>
            </a:bodyPr>
            <a:lstStyle/>
            <a:p>
              <a:pPr>
                <a:buClr>
                  <a:srgbClr val="C00000"/>
                </a:buClr>
                <a:buSzPct val="100000"/>
              </a:pPr>
              <a:r>
                <a:rPr lang="en-US" sz="2000" b="1" dirty="0" smtClean="0">
                  <a:solidFill>
                    <a:schemeClr val="bg1"/>
                  </a:solidFill>
                </a:rPr>
                <a:t>Case Study </a:t>
              </a:r>
              <a:r>
                <a:rPr lang="en-US" sz="2000" b="1" dirty="0" smtClean="0">
                  <a:solidFill>
                    <a:schemeClr val="bg1"/>
                  </a:solidFill>
                </a:rPr>
                <a:t>1: Jumeriah Hotels and Resorts</a:t>
              </a:r>
              <a:endParaRPr lang="en-US" sz="2000" b="1" dirty="0">
                <a:solidFill>
                  <a:schemeClr val="bg1"/>
                </a:solidFill>
              </a:endParaRPr>
            </a:p>
          </p:txBody>
        </p:sp>
        <p:grpSp>
          <p:nvGrpSpPr>
            <p:cNvPr id="10" name="Group 9"/>
            <p:cNvGrpSpPr/>
            <p:nvPr/>
          </p:nvGrpSpPr>
          <p:grpSpPr>
            <a:xfrm rot="5034983">
              <a:off x="8415694" y="3527023"/>
              <a:ext cx="701230" cy="721743"/>
              <a:chOff x="2699792" y="6858000"/>
              <a:chExt cx="936104" cy="963488"/>
            </a:xfrm>
            <a:solidFill>
              <a:schemeClr val="accent3">
                <a:lumMod val="60000"/>
                <a:lumOff val="40000"/>
              </a:schemeClr>
            </a:solidFill>
          </p:grpSpPr>
          <p:sp>
            <p:nvSpPr>
              <p:cNvPr id="11" name="Oval 10"/>
              <p:cNvSpPr/>
              <p:nvPr/>
            </p:nvSpPr>
            <p:spPr>
              <a:xfrm>
                <a:off x="2699792" y="6858000"/>
                <a:ext cx="936104" cy="963488"/>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0" descr="Related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73068" y="7006991"/>
                <a:ext cx="615305" cy="615306"/>
              </a:xfrm>
              <a:prstGeom prst="rect">
                <a:avLst/>
              </a:prstGeom>
              <a:grpFill/>
              <a:effectLst/>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1707952787"/>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Relationship between assessment objectives and </a:t>
            </a:r>
            <a:r>
              <a:rPr lang="en-US" sz="2300" dirty="0" smtClean="0"/>
              <a:t>components</a:t>
            </a:r>
            <a:endParaRPr lang="en-US" sz="2300" dirty="0"/>
          </a:p>
        </p:txBody>
      </p:sp>
      <p:graphicFrame>
        <p:nvGraphicFramePr>
          <p:cNvPr id="2" name="Table 1"/>
          <p:cNvGraphicFramePr>
            <a:graphicFrameLocks noGrp="1"/>
          </p:cNvGraphicFramePr>
          <p:nvPr>
            <p:extLst>
              <p:ext uri="{D42A27DB-BD31-4B8C-83A1-F6EECF244321}">
                <p14:modId xmlns:p14="http://schemas.microsoft.com/office/powerpoint/2010/main" val="2891929271"/>
              </p:ext>
            </p:extLst>
          </p:nvPr>
        </p:nvGraphicFramePr>
        <p:xfrm>
          <a:off x="297048" y="1959064"/>
          <a:ext cx="8451415" cy="4206240"/>
        </p:xfrm>
        <a:graphic>
          <a:graphicData uri="http://schemas.openxmlformats.org/drawingml/2006/table">
            <a:tbl>
              <a:tblPr firstRow="1" bandRow="1">
                <a:tableStyleId>{5C22544A-7EE6-4342-B048-85BDC9FD1C3A}</a:tableStyleId>
              </a:tblPr>
              <a:tblGrid>
                <a:gridCol w="1826680"/>
                <a:gridCol w="1553886"/>
                <a:gridCol w="1690283"/>
                <a:gridCol w="1690283"/>
                <a:gridCol w="1690283"/>
              </a:tblGrid>
              <a:tr h="370840">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Assessment</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objective</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Paper 1</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Core Paper</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Paper 2</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Alternative to</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Coursework</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Paper 3</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Coursework</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Approx. %</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total</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Qualification</a:t>
                      </a:r>
                      <a:endParaRPr lang="en-GB" dirty="0">
                        <a:latin typeface="Arial" panose="020B0604020202020204" pitchFamily="34" charset="0"/>
                        <a:cs typeface="Arial" panose="020B0604020202020204" pitchFamily="34" charset="0"/>
                      </a:endParaRPr>
                    </a:p>
                  </a:txBody>
                  <a:tcP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AO1 Knowledge with</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understanding</a:t>
                      </a:r>
                      <a:endParaRPr lang="en-GB" dirty="0">
                        <a:latin typeface="Arial" panose="020B0604020202020204" pitchFamily="34" charset="0"/>
                        <a:cs typeface="Arial" panose="020B0604020202020204" pitchFamily="34" charset="0"/>
                      </a:endParaRPr>
                    </a:p>
                  </a:txBody>
                  <a:tcP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AO2 Investigation</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analysis of</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evidence</a:t>
                      </a:r>
                      <a:endParaRPr lang="en-GB" dirty="0">
                        <a:latin typeface="Arial" panose="020B0604020202020204" pitchFamily="34" charset="0"/>
                        <a:cs typeface="Arial" panose="020B0604020202020204" pitchFamily="34" charset="0"/>
                      </a:endParaRPr>
                    </a:p>
                  </a:txBody>
                  <a:tcP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AO3 Interpretation</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evaluation</a:t>
                      </a:r>
                      <a:endParaRPr lang="en-GB" dirty="0">
                        <a:latin typeface="Arial" panose="020B0604020202020204" pitchFamily="34" charset="0"/>
                        <a:cs typeface="Arial" panose="020B0604020202020204" pitchFamily="34" charset="0"/>
                      </a:endParaRPr>
                    </a:p>
                  </a:txBody>
                  <a:tcP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111</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700" dirty="0" smtClean="0"/>
              <a:t>3.2 </a:t>
            </a:r>
            <a:r>
              <a:rPr lang="en-GB" sz="3700" dirty="0"/>
              <a:t>– </a:t>
            </a:r>
            <a:r>
              <a:rPr lang="en-US" sz="3700" dirty="0"/>
              <a:t> </a:t>
            </a:r>
            <a:r>
              <a:rPr lang="en-US" sz="3700" dirty="0" smtClean="0"/>
              <a:t>Essential Personal Skills in T&amp;T</a:t>
            </a:r>
            <a:endParaRPr lang="en-GB" sz="3700" b="1" dirty="0" smtClean="0"/>
          </a:p>
        </p:txBody>
      </p:sp>
      <p:sp>
        <p:nvSpPr>
          <p:cNvPr id="14" name="Rectangle 13"/>
          <p:cNvSpPr/>
          <p:nvPr/>
        </p:nvSpPr>
        <p:spPr>
          <a:xfrm>
            <a:off x="179511" y="1124744"/>
            <a:ext cx="6192689" cy="5632311"/>
          </a:xfrm>
          <a:prstGeom prst="rect">
            <a:avLst/>
          </a:prstGeom>
        </p:spPr>
        <p:txBody>
          <a:bodyPr wrap="square">
            <a:spAutoFit/>
          </a:bodyPr>
          <a:lstStyle/>
          <a:p>
            <a:pPr>
              <a:buClr>
                <a:srgbClr val="0070C0"/>
              </a:buClr>
              <a:buSzPct val="80000"/>
            </a:pPr>
            <a:r>
              <a:rPr lang="en-US" sz="2000" b="1" dirty="0" smtClean="0">
                <a:solidFill>
                  <a:srgbClr val="C00000"/>
                </a:solidFill>
              </a:rPr>
              <a:t>Identify </a:t>
            </a:r>
            <a:r>
              <a:rPr lang="en-US" sz="2000" b="1" dirty="0">
                <a:solidFill>
                  <a:srgbClr val="C00000"/>
                </a:solidFill>
              </a:rPr>
              <a:t>the </a:t>
            </a:r>
            <a:r>
              <a:rPr lang="en-US" sz="2000" b="1" dirty="0" smtClean="0">
                <a:solidFill>
                  <a:srgbClr val="C00000"/>
                </a:solidFill>
              </a:rPr>
              <a:t>essential </a:t>
            </a:r>
            <a:r>
              <a:rPr lang="en-US" sz="2000" b="1" dirty="0">
                <a:solidFill>
                  <a:srgbClr val="C00000"/>
                </a:solidFill>
              </a:rPr>
              <a:t>persona! </a:t>
            </a:r>
            <a:r>
              <a:rPr lang="en-US" sz="2000" b="1" dirty="0" smtClean="0">
                <a:solidFill>
                  <a:srgbClr val="C00000"/>
                </a:solidFill>
              </a:rPr>
              <a:t>skills </a:t>
            </a:r>
            <a:r>
              <a:rPr lang="en-US" sz="2000" b="1" dirty="0">
                <a:solidFill>
                  <a:srgbClr val="C00000"/>
                </a:solidFill>
              </a:rPr>
              <a:t>required when working in the travel and tourism industry</a:t>
            </a:r>
          </a:p>
          <a:p>
            <a:pPr marL="400050" indent="-342900">
              <a:buClr>
                <a:srgbClr val="0070C0"/>
              </a:buClr>
              <a:buSzPct val="80000"/>
              <a:buFont typeface="Arial" panose="020B0604020202020204" pitchFamily="34" charset="0"/>
              <a:buChar char="►"/>
            </a:pPr>
            <a:r>
              <a:rPr lang="en-US" sz="2000" dirty="0"/>
              <a:t>It is a very important customer service principle that you never get a second chance to make a good first impression. </a:t>
            </a:r>
            <a:endParaRPr lang="en-US" sz="2000" dirty="0" smtClean="0"/>
          </a:p>
          <a:p>
            <a:pPr marL="400050" indent="-342900">
              <a:buClr>
                <a:srgbClr val="0070C0"/>
              </a:buClr>
              <a:buSzPct val="80000"/>
              <a:buFont typeface="Arial" panose="020B0604020202020204" pitchFamily="34" charset="0"/>
              <a:buChar char="►"/>
            </a:pPr>
            <a:r>
              <a:rPr lang="en-US" sz="2000" dirty="0" smtClean="0"/>
              <a:t>At </a:t>
            </a:r>
            <a:r>
              <a:rPr lang="en-US" sz="2000" dirty="0"/>
              <a:t>the start of this chapter it was pointed out that the welcome one receives when they arrive and the quality of the service they experience during their stay strongly influences the memories that one takes away about a particular establishment. </a:t>
            </a:r>
            <a:endParaRPr lang="en-US" sz="2000" dirty="0" smtClean="0"/>
          </a:p>
          <a:p>
            <a:pPr marL="400050" indent="-342900">
              <a:buClr>
                <a:srgbClr val="0070C0"/>
              </a:buClr>
              <a:buSzPct val="80000"/>
              <a:buFont typeface="Arial" panose="020B0604020202020204" pitchFamily="34" charset="0"/>
              <a:buChar char="►"/>
            </a:pPr>
            <a:r>
              <a:rPr lang="en-US" sz="2000" dirty="0" smtClean="0"/>
              <a:t>Furthermore</a:t>
            </a:r>
            <a:r>
              <a:rPr lang="en-US" sz="2000" dirty="0"/>
              <a:t>, the way that an employee presents himself or herself to customers is directly relevant to both that persons enjoyment within the business and the success of the organisation represented. </a:t>
            </a:r>
            <a:endParaRPr lang="en-US" sz="2000" dirty="0" smtClean="0"/>
          </a:p>
          <a:p>
            <a:pPr marL="400050" indent="-342900">
              <a:buClr>
                <a:srgbClr val="0070C0"/>
              </a:buClr>
              <a:buSzPct val="80000"/>
              <a:buFont typeface="Arial" panose="020B0604020202020204" pitchFamily="34" charset="0"/>
              <a:buChar char="►"/>
            </a:pPr>
            <a:r>
              <a:rPr lang="en-US" sz="2000" dirty="0" smtClean="0"/>
              <a:t>Every </a:t>
            </a:r>
            <a:r>
              <a:rPr lang="en-US" sz="2000" dirty="0"/>
              <a:t>employee, in some form or the other, represents the business even though sometimes, they are rarely seen by customers</a:t>
            </a:r>
            <a:r>
              <a:rPr lang="en-US" sz="2000" dirty="0" smtClean="0"/>
              <a:t>.</a:t>
            </a:r>
            <a:endParaRPr lang="en-US" sz="2000" dirty="0"/>
          </a:p>
        </p:txBody>
      </p:sp>
      <p:pic>
        <p:nvPicPr>
          <p:cNvPr id="35842" name="Picture 2" descr="Image result for essential personal skills in travel industr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866"/>
          <a:stretch/>
        </p:blipFill>
        <p:spPr bwMode="auto">
          <a:xfrm>
            <a:off x="6372200" y="1124744"/>
            <a:ext cx="2520280" cy="1717114"/>
          </a:xfrm>
          <a:prstGeom prst="rect">
            <a:avLst/>
          </a:prstGeom>
          <a:noFill/>
          <a:extLst>
            <a:ext uri="{909E8E84-426E-40DD-AFC4-6F175D3DCCD1}">
              <a14:hiddenFill xmlns:a14="http://schemas.microsoft.com/office/drawing/2010/main">
                <a:solidFill>
                  <a:srgbClr val="FFFFFF"/>
                </a:solidFill>
              </a14:hiddenFill>
            </a:ext>
          </a:extLst>
        </p:spPr>
      </p:pic>
      <p:pic>
        <p:nvPicPr>
          <p:cNvPr id="35844" name="Picture 4" descr="Image result for essential personal skills in travel industr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72200" y="2894032"/>
            <a:ext cx="2520280" cy="1517588"/>
          </a:xfrm>
          <a:prstGeom prst="rect">
            <a:avLst/>
          </a:prstGeom>
          <a:noFill/>
          <a:extLst>
            <a:ext uri="{909E8E84-426E-40DD-AFC4-6F175D3DCCD1}">
              <a14:hiddenFill xmlns:a14="http://schemas.microsoft.com/office/drawing/2010/main">
                <a:solidFill>
                  <a:srgbClr val="FFFFFF"/>
                </a:solidFill>
              </a14:hiddenFill>
            </a:ext>
          </a:extLst>
        </p:spPr>
      </p:pic>
      <p:pic>
        <p:nvPicPr>
          <p:cNvPr id="35846" name="Picture 6" descr="Image result for egypt tour guid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372200" y="4563766"/>
            <a:ext cx="2520280" cy="1697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9572186"/>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111</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700" dirty="0" smtClean="0"/>
              <a:t>3.2 </a:t>
            </a:r>
            <a:r>
              <a:rPr lang="en-GB" sz="3700" dirty="0"/>
              <a:t>– </a:t>
            </a:r>
            <a:r>
              <a:rPr lang="en-US" sz="3700" dirty="0"/>
              <a:t> </a:t>
            </a:r>
            <a:r>
              <a:rPr lang="en-US" sz="3700" dirty="0" smtClean="0"/>
              <a:t>Essential Personal Skills in T&amp;T</a:t>
            </a:r>
            <a:endParaRPr lang="en-GB" sz="3700" b="1" dirty="0" smtClean="0"/>
          </a:p>
        </p:txBody>
      </p:sp>
      <p:sp>
        <p:nvSpPr>
          <p:cNvPr id="14" name="Rectangle 13"/>
          <p:cNvSpPr/>
          <p:nvPr/>
        </p:nvSpPr>
        <p:spPr>
          <a:xfrm>
            <a:off x="179511" y="1124744"/>
            <a:ext cx="8712969" cy="5466112"/>
          </a:xfrm>
          <a:prstGeom prst="rect">
            <a:avLst/>
          </a:prstGeom>
        </p:spPr>
        <p:txBody>
          <a:bodyPr wrap="square">
            <a:spAutoFit/>
          </a:bodyPr>
          <a:lstStyle/>
          <a:p>
            <a:pPr>
              <a:buClr>
                <a:srgbClr val="0070C0"/>
              </a:buClr>
              <a:buSzPct val="80000"/>
            </a:pPr>
            <a:r>
              <a:rPr lang="en-US" sz="1940" b="1" dirty="0" smtClean="0">
                <a:solidFill>
                  <a:srgbClr val="C00000"/>
                </a:solidFill>
              </a:rPr>
              <a:t>Identify </a:t>
            </a:r>
            <a:r>
              <a:rPr lang="en-US" sz="1940" b="1" dirty="0">
                <a:solidFill>
                  <a:srgbClr val="C00000"/>
                </a:solidFill>
              </a:rPr>
              <a:t>the </a:t>
            </a:r>
            <a:r>
              <a:rPr lang="en-US" sz="1940" b="1" dirty="0" smtClean="0">
                <a:solidFill>
                  <a:srgbClr val="C00000"/>
                </a:solidFill>
              </a:rPr>
              <a:t>essential </a:t>
            </a:r>
            <a:r>
              <a:rPr lang="en-US" sz="1940" b="1" dirty="0">
                <a:solidFill>
                  <a:srgbClr val="C00000"/>
                </a:solidFill>
              </a:rPr>
              <a:t>persona! </a:t>
            </a:r>
            <a:r>
              <a:rPr lang="en-US" sz="1940" b="1" dirty="0" smtClean="0">
                <a:solidFill>
                  <a:srgbClr val="C00000"/>
                </a:solidFill>
              </a:rPr>
              <a:t>skills </a:t>
            </a:r>
            <a:r>
              <a:rPr lang="en-US" sz="1940" b="1" dirty="0">
                <a:solidFill>
                  <a:srgbClr val="C00000"/>
                </a:solidFill>
              </a:rPr>
              <a:t>required when working in the travel and tourism industry</a:t>
            </a:r>
          </a:p>
          <a:p>
            <a:pPr marL="342900" indent="-342900">
              <a:buClr>
                <a:srgbClr val="0070C0"/>
              </a:buClr>
              <a:buSzPct val="80000"/>
              <a:buFont typeface="Arial" panose="020B0604020202020204" pitchFamily="34" charset="0"/>
              <a:buChar char="►"/>
            </a:pPr>
            <a:r>
              <a:rPr lang="en-US" sz="1940" dirty="0" smtClean="0"/>
              <a:t>A </a:t>
            </a:r>
            <a:r>
              <a:rPr lang="en-US" sz="1940" dirty="0"/>
              <a:t>good example of the need for appropriate personal skills is the role of a tourist guide. Tour guiding usually refers to the activity of accompanying a group of visitors around a particular site, town or part of a region, giving information on the history or geography of that area, pointing out items of interest and generally being responsible for conducting the group efficiently. </a:t>
            </a:r>
            <a:endParaRPr lang="en-US" sz="1940" dirty="0" smtClean="0"/>
          </a:p>
          <a:p>
            <a:pPr marL="342900" indent="-342900">
              <a:buClr>
                <a:srgbClr val="0070C0"/>
              </a:buClr>
              <a:buSzPct val="80000"/>
              <a:buFont typeface="Arial" panose="020B0604020202020204" pitchFamily="34" charset="0"/>
              <a:buChar char="►"/>
            </a:pPr>
            <a:r>
              <a:rPr lang="en-US" sz="1940" dirty="0" smtClean="0"/>
              <a:t>The </a:t>
            </a:r>
            <a:r>
              <a:rPr lang="en-US" sz="1940" dirty="0"/>
              <a:t>tourist guides main role is to escort groups or individual visitors from abroad or from the guides own country around the monuments, sites and museums of a city or region interpreting, inspiringly and entertainingly, in the visitor s own language the cultural and natural heritage and environment.</a:t>
            </a:r>
          </a:p>
          <a:p>
            <a:pPr marL="342900" indent="-342900">
              <a:buClr>
                <a:srgbClr val="0070C0"/>
              </a:buClr>
              <a:buSzPct val="80000"/>
              <a:buFont typeface="Arial" panose="020B0604020202020204" pitchFamily="34" charset="0"/>
              <a:buChar char="►"/>
            </a:pPr>
            <a:r>
              <a:rPr lang="en-US" sz="1940" dirty="0"/>
              <a:t>Most countries with considerable inbound tourism have seen fit to legislate and make tourist guides undertake examinations leading to a qualification </a:t>
            </a:r>
            <a:r>
              <a:rPr lang="en-US" sz="1940" dirty="0" err="1"/>
              <a:t>recognised</a:t>
            </a:r>
            <a:r>
              <a:rPr lang="en-US" sz="1940" dirty="0"/>
              <a:t> by the relevant regional or national Tourist Authority.</a:t>
            </a:r>
          </a:p>
          <a:p>
            <a:pPr marL="342900" indent="-342900">
              <a:buClr>
                <a:srgbClr val="0070C0"/>
              </a:buClr>
              <a:buSzPct val="80000"/>
              <a:buFont typeface="Arial" panose="020B0604020202020204" pitchFamily="34" charset="0"/>
              <a:buChar char="►"/>
            </a:pPr>
            <a:r>
              <a:rPr lang="en-US" sz="1940" dirty="0"/>
              <a:t>We will now look at some of the most significant personal skills required by front line staff working in the travel and tourism industry.</a:t>
            </a:r>
            <a:endParaRPr lang="en-US" sz="1940" dirty="0" smtClean="0"/>
          </a:p>
        </p:txBody>
      </p:sp>
    </p:spTree>
    <p:extLst>
      <p:ext uri="{BB962C8B-B14F-4D97-AF65-F5344CB8AC3E}">
        <p14:creationId xmlns:p14="http://schemas.microsoft.com/office/powerpoint/2010/main" val="338113757"/>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112</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700" dirty="0" smtClean="0"/>
              <a:t>3.2 </a:t>
            </a:r>
            <a:r>
              <a:rPr lang="en-GB" sz="3700" dirty="0"/>
              <a:t>– </a:t>
            </a:r>
            <a:r>
              <a:rPr lang="en-US" sz="3700" dirty="0"/>
              <a:t> </a:t>
            </a:r>
            <a:r>
              <a:rPr lang="en-US" sz="3700" dirty="0" smtClean="0"/>
              <a:t>Essential Personal Skills in T&amp;T</a:t>
            </a:r>
            <a:endParaRPr lang="en-GB" sz="3700" b="1" dirty="0" smtClean="0"/>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79512" y="1203748"/>
            <a:ext cx="4968738" cy="5465612"/>
          </a:xfrm>
          <a:prstGeom prst="rect">
            <a:avLst/>
          </a:prstGeom>
        </p:spPr>
      </p:pic>
      <p:sp>
        <p:nvSpPr>
          <p:cNvPr id="3" name="Rectangle 2"/>
          <p:cNvSpPr/>
          <p:nvPr/>
        </p:nvSpPr>
        <p:spPr>
          <a:xfrm>
            <a:off x="5328084" y="6005839"/>
            <a:ext cx="3456384" cy="646331"/>
          </a:xfrm>
          <a:prstGeom prst="rect">
            <a:avLst/>
          </a:prstGeom>
        </p:spPr>
        <p:txBody>
          <a:bodyPr wrap="square">
            <a:spAutoFit/>
          </a:bodyPr>
          <a:lstStyle/>
          <a:p>
            <a:r>
              <a:rPr lang="en-US" dirty="0" smtClean="0">
                <a:latin typeface="Times New Roman" panose="02020603050405020304" pitchFamily="18" charset="0"/>
              </a:rPr>
              <a:t>Source: http</a:t>
            </a:r>
            <a:r>
              <a:rPr lang="en-US" dirty="0">
                <a:latin typeface="Times New Roman" panose="02020603050405020304" pitchFamily="18" charset="0"/>
              </a:rPr>
              <a:t>://www.touristguides-europe.Org/docreps.html#eng</a:t>
            </a:r>
            <a:endParaRPr lang="en-US" dirty="0"/>
          </a:p>
        </p:txBody>
      </p:sp>
    </p:spTree>
    <p:extLst>
      <p:ext uri="{BB962C8B-B14F-4D97-AF65-F5344CB8AC3E}">
        <p14:creationId xmlns:p14="http://schemas.microsoft.com/office/powerpoint/2010/main" val="885856296"/>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112</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700" dirty="0" smtClean="0"/>
              <a:t>3.2 </a:t>
            </a:r>
            <a:r>
              <a:rPr lang="en-GB" sz="3700" dirty="0"/>
              <a:t>– </a:t>
            </a:r>
            <a:r>
              <a:rPr lang="en-US" sz="3700" dirty="0"/>
              <a:t> </a:t>
            </a:r>
            <a:r>
              <a:rPr lang="en-US" sz="3700" dirty="0" smtClean="0"/>
              <a:t>Essential Personal Skills in T&amp;T</a:t>
            </a:r>
            <a:endParaRPr lang="en-GB" sz="3700" b="1" dirty="0" smtClean="0"/>
          </a:p>
        </p:txBody>
      </p:sp>
      <p:sp>
        <p:nvSpPr>
          <p:cNvPr id="14" name="Rectangle 13"/>
          <p:cNvSpPr/>
          <p:nvPr/>
        </p:nvSpPr>
        <p:spPr>
          <a:xfrm>
            <a:off x="179511" y="1124744"/>
            <a:ext cx="8712969" cy="3170099"/>
          </a:xfrm>
          <a:prstGeom prst="rect">
            <a:avLst/>
          </a:prstGeom>
        </p:spPr>
        <p:txBody>
          <a:bodyPr wrap="square">
            <a:spAutoFit/>
          </a:bodyPr>
          <a:lstStyle/>
          <a:p>
            <a:pPr>
              <a:buClr>
                <a:srgbClr val="0070C0"/>
              </a:buClr>
              <a:buSzPct val="80000"/>
            </a:pPr>
            <a:r>
              <a:rPr lang="en-US" sz="2000" b="1" dirty="0" smtClean="0">
                <a:solidFill>
                  <a:srgbClr val="C00000"/>
                </a:solidFill>
              </a:rPr>
              <a:t>Awareness </a:t>
            </a:r>
            <a:r>
              <a:rPr lang="en-US" sz="2000" b="1" dirty="0">
                <a:solidFill>
                  <a:srgbClr val="C00000"/>
                </a:solidFill>
              </a:rPr>
              <a:t>of the need for essential personal and interpersonal skills</a:t>
            </a:r>
          </a:p>
          <a:p>
            <a:pPr marL="342900" indent="-342900">
              <a:buClr>
                <a:srgbClr val="0070C0"/>
              </a:buClr>
              <a:buSzPct val="80000"/>
              <a:buFont typeface="Arial" panose="020B0604020202020204" pitchFamily="34" charset="0"/>
              <a:buChar char="►"/>
            </a:pPr>
            <a:r>
              <a:rPr lang="en-US" sz="2000" dirty="0"/>
              <a:t>Staff not only represents an organisation but are part of the team responsible for attracting sales and hence, income. It is very important that staff therefore present a positive image. It is important that the customers are not offended by a persons appearance.</a:t>
            </a:r>
          </a:p>
          <a:p>
            <a:pPr marL="342900" indent="-342900">
              <a:buClr>
                <a:srgbClr val="0070C0"/>
              </a:buClr>
              <a:buSzPct val="80000"/>
              <a:buFont typeface="Arial" panose="020B0604020202020204" pitchFamily="34" charset="0"/>
              <a:buChar char="►"/>
            </a:pPr>
            <a:r>
              <a:rPr lang="en-US" sz="2000" dirty="0"/>
              <a:t>The mode of dress and the physical appearance of the individual should match the nature of the work done. Front line members of staff must have interpersonal skills as these are the skills that we all use to interact or deal with others. Interpersonal skills are sometimes also referred to as communication skills, people skills and/or soft skills. </a:t>
            </a:r>
            <a:endParaRPr lang="en-US" sz="2000" dirty="0" smtClean="0"/>
          </a:p>
        </p:txBody>
      </p:sp>
      <p:sp>
        <p:nvSpPr>
          <p:cNvPr id="2" name="Rectangle 1"/>
          <p:cNvSpPr/>
          <p:nvPr/>
        </p:nvSpPr>
        <p:spPr>
          <a:xfrm>
            <a:off x="179510" y="4221088"/>
            <a:ext cx="5904658" cy="2246769"/>
          </a:xfrm>
          <a:prstGeom prst="rect">
            <a:avLst/>
          </a:prstGeom>
        </p:spPr>
        <p:txBody>
          <a:bodyPr wrap="square">
            <a:spAutoFit/>
          </a:bodyPr>
          <a:lstStyle/>
          <a:p>
            <a:pPr marL="342900" indent="-342900">
              <a:buClr>
                <a:srgbClr val="0070C0"/>
              </a:buClr>
              <a:buSzPct val="80000"/>
              <a:buFont typeface="Arial" panose="020B0604020202020204" pitchFamily="34" charset="0"/>
              <a:buChar char="►"/>
            </a:pPr>
            <a:r>
              <a:rPr lang="en-US" sz="2000" dirty="0"/>
              <a:t>How we deal with others can greatly influence our professional and personal lives, improving these skills builds confidence and enhances our relationships with others. People with good interpersonal skills have learnt to identify which are the best ways of interacting with others in different situations.</a:t>
            </a:r>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372200" y="4120903"/>
            <a:ext cx="2520280" cy="1972393"/>
          </a:xfrm>
          <a:prstGeom prst="rect">
            <a:avLst/>
          </a:prstGeom>
        </p:spPr>
      </p:pic>
      <p:sp>
        <p:nvSpPr>
          <p:cNvPr id="7" name="TextBox 6"/>
          <p:cNvSpPr txBox="1"/>
          <p:nvPr/>
        </p:nvSpPr>
        <p:spPr>
          <a:xfrm>
            <a:off x="6084168" y="6121473"/>
            <a:ext cx="2811120" cy="646331"/>
          </a:xfrm>
          <a:prstGeom prst="rect">
            <a:avLst/>
          </a:prstGeom>
          <a:noFill/>
        </p:spPr>
        <p:txBody>
          <a:bodyPr wrap="square" rtlCol="0">
            <a:spAutoFit/>
          </a:bodyPr>
          <a:lstStyle/>
          <a:p>
            <a:r>
              <a:rPr lang="en-US" dirty="0" smtClean="0"/>
              <a:t>Source: Cambridge 9395 P1 Q1 June 2010</a:t>
            </a:r>
            <a:endParaRPr lang="en-US" dirty="0"/>
          </a:p>
        </p:txBody>
      </p:sp>
    </p:spTree>
    <p:extLst>
      <p:ext uri="{BB962C8B-B14F-4D97-AF65-F5344CB8AC3E}">
        <p14:creationId xmlns:p14="http://schemas.microsoft.com/office/powerpoint/2010/main" val="1965611567"/>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112</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700" dirty="0" smtClean="0"/>
              <a:t>3.2 </a:t>
            </a:r>
            <a:r>
              <a:rPr lang="en-GB" sz="3700" dirty="0"/>
              <a:t>– </a:t>
            </a:r>
            <a:r>
              <a:rPr lang="en-US" sz="3700" dirty="0"/>
              <a:t> </a:t>
            </a:r>
            <a:r>
              <a:rPr lang="en-US" sz="3700" dirty="0" smtClean="0"/>
              <a:t>Essential Personal Skills in T&amp;T</a:t>
            </a:r>
            <a:endParaRPr lang="en-GB" sz="3700" b="1" dirty="0" smtClean="0"/>
          </a:p>
        </p:txBody>
      </p:sp>
      <p:sp>
        <p:nvSpPr>
          <p:cNvPr id="14" name="Rectangle 13"/>
          <p:cNvSpPr/>
          <p:nvPr/>
        </p:nvSpPr>
        <p:spPr>
          <a:xfrm>
            <a:off x="179511" y="1124744"/>
            <a:ext cx="8712969" cy="5647700"/>
          </a:xfrm>
          <a:prstGeom prst="rect">
            <a:avLst/>
          </a:prstGeom>
        </p:spPr>
        <p:txBody>
          <a:bodyPr wrap="square">
            <a:spAutoFit/>
          </a:bodyPr>
          <a:lstStyle/>
          <a:p>
            <a:pPr>
              <a:buClr>
                <a:srgbClr val="0070C0"/>
              </a:buClr>
              <a:buSzPct val="80000"/>
            </a:pPr>
            <a:r>
              <a:rPr lang="en-US" sz="1900" b="1" dirty="0" smtClean="0">
                <a:solidFill>
                  <a:srgbClr val="C00000"/>
                </a:solidFill>
              </a:rPr>
              <a:t>Awareness </a:t>
            </a:r>
            <a:r>
              <a:rPr lang="en-US" sz="1900" b="1" dirty="0">
                <a:solidFill>
                  <a:srgbClr val="C00000"/>
                </a:solidFill>
              </a:rPr>
              <a:t>of the need for essential personal and interpersonal skills</a:t>
            </a:r>
          </a:p>
          <a:p>
            <a:pPr marL="342900" indent="-342900">
              <a:buClr>
                <a:srgbClr val="0070C0"/>
              </a:buClr>
              <a:buSzPct val="80000"/>
              <a:buFont typeface="Arial" panose="020B0604020202020204" pitchFamily="34" charset="0"/>
              <a:buChar char="►"/>
            </a:pPr>
            <a:r>
              <a:rPr lang="en-US" sz="1900" dirty="0" smtClean="0"/>
              <a:t>Fig</a:t>
            </a:r>
            <a:r>
              <a:rPr lang="en-US" sz="1900" dirty="0"/>
              <a:t>. 3.5 shows a member of staff working in a highly visible ‘front of house’ job role. Door </a:t>
            </a:r>
            <a:r>
              <a:rPr lang="en-US" sz="1900" dirty="0" smtClean="0"/>
              <a:t>attendants/commissionaires </a:t>
            </a:r>
            <a:r>
              <a:rPr lang="en-US" sz="1900" dirty="0"/>
              <a:t>are employed by hotels, theatres, restaurants, exclusive retail stores and public venues such as museums and exhibition spaces. They are usually based at the venues main entrance and welcome guests and customers as they arrive and make sure that they leave the building safely. They are expected to deliver a superior customer service. A door attendant/commissionaire should:</a:t>
            </a:r>
          </a:p>
          <a:p>
            <a:pPr marL="685800" indent="-342900">
              <a:buClr>
                <a:srgbClr val="0070C0"/>
              </a:buClr>
              <a:buSzPct val="80000"/>
              <a:buFont typeface="Wingdings" panose="05000000000000000000" pitchFamily="2" charset="2"/>
              <a:buChar char="§"/>
            </a:pPr>
            <a:r>
              <a:rPr lang="en-US" sz="1900" dirty="0" smtClean="0"/>
              <a:t>be </a:t>
            </a:r>
            <a:r>
              <a:rPr lang="en-US" sz="1900" dirty="0"/>
              <a:t>capable of providing a high standard of customer service,</a:t>
            </a:r>
          </a:p>
          <a:p>
            <a:pPr marL="685800" indent="-342900">
              <a:buClr>
                <a:srgbClr val="0070C0"/>
              </a:buClr>
              <a:buSzPct val="80000"/>
              <a:buFont typeface="Wingdings" panose="05000000000000000000" pitchFamily="2" charset="2"/>
              <a:buChar char="§"/>
            </a:pPr>
            <a:r>
              <a:rPr lang="en-US" sz="1900" dirty="0"/>
              <a:t>have stamina to remain standing for lengthy periods of time,</a:t>
            </a:r>
          </a:p>
          <a:p>
            <a:pPr marL="685800" indent="-342900">
              <a:buClr>
                <a:srgbClr val="0070C0"/>
              </a:buClr>
              <a:buSzPct val="80000"/>
              <a:buFont typeface="Wingdings" panose="05000000000000000000" pitchFamily="2" charset="2"/>
              <a:buChar char="§"/>
            </a:pPr>
            <a:r>
              <a:rPr lang="en-US" sz="1900" dirty="0"/>
              <a:t>have excellent communication and </a:t>
            </a:r>
            <a:r>
              <a:rPr lang="en-US" sz="1900" dirty="0" err="1"/>
              <a:t>organisational</a:t>
            </a:r>
            <a:r>
              <a:rPr lang="en-US" sz="1900" dirty="0"/>
              <a:t> skills,</a:t>
            </a:r>
          </a:p>
          <a:p>
            <a:pPr marL="685800" indent="-342900">
              <a:buClr>
                <a:srgbClr val="0070C0"/>
              </a:buClr>
              <a:buSzPct val="80000"/>
              <a:buFont typeface="Wingdings" panose="05000000000000000000" pitchFamily="2" charset="2"/>
              <a:buChar char="§"/>
            </a:pPr>
            <a:r>
              <a:rPr lang="en-US" sz="1900" dirty="0" smtClean="0"/>
              <a:t>have </a:t>
            </a:r>
            <a:r>
              <a:rPr lang="en-US" sz="1900" dirty="0"/>
              <a:t>a friendly, approachable and polite manner,</a:t>
            </a:r>
          </a:p>
          <a:p>
            <a:pPr marL="685800" indent="-342900">
              <a:buClr>
                <a:srgbClr val="0070C0"/>
              </a:buClr>
              <a:buSzPct val="80000"/>
              <a:buFont typeface="Wingdings" panose="05000000000000000000" pitchFamily="2" charset="2"/>
              <a:buChar char="§"/>
            </a:pPr>
            <a:r>
              <a:rPr lang="en-US" sz="1900" dirty="0"/>
              <a:t>be confident in dealing with any </a:t>
            </a:r>
            <a:br>
              <a:rPr lang="en-US" sz="1900" dirty="0"/>
            </a:br>
            <a:r>
              <a:rPr lang="en-US" sz="1900" dirty="0"/>
              <a:t>challenging behaviour from customers/guests,</a:t>
            </a:r>
          </a:p>
          <a:p>
            <a:pPr marL="685800" indent="-342900">
              <a:buClr>
                <a:srgbClr val="0070C0"/>
              </a:buClr>
              <a:buSzPct val="80000"/>
              <a:buFont typeface="Wingdings" panose="05000000000000000000" pitchFamily="2" charset="2"/>
              <a:buChar char="§"/>
            </a:pPr>
            <a:r>
              <a:rPr lang="en-US" sz="1900" dirty="0" smtClean="0"/>
              <a:t>be </a:t>
            </a:r>
            <a:r>
              <a:rPr lang="en-US" sz="1900" dirty="0"/>
              <a:t>able to work well alone and in a team.</a:t>
            </a:r>
          </a:p>
          <a:p>
            <a:pPr marL="685800" indent="-342900">
              <a:buClr>
                <a:srgbClr val="0070C0"/>
              </a:buClr>
              <a:buSzPct val="80000"/>
              <a:buFont typeface="Wingdings" panose="05000000000000000000" pitchFamily="2" charset="2"/>
              <a:buChar char="§"/>
            </a:pPr>
            <a:r>
              <a:rPr lang="en-US" sz="1900" dirty="0" smtClean="0"/>
              <a:t>have </a:t>
            </a:r>
            <a:r>
              <a:rPr lang="en-US" sz="1900" dirty="0"/>
              <a:t>a responsible and reliable attitude,</a:t>
            </a:r>
          </a:p>
          <a:p>
            <a:pPr marL="685800" indent="-342900">
              <a:buClr>
                <a:srgbClr val="0070C0"/>
              </a:buClr>
              <a:buSzPct val="80000"/>
              <a:buFont typeface="Wingdings" panose="05000000000000000000" pitchFamily="2" charset="2"/>
              <a:buChar char="§"/>
            </a:pPr>
            <a:r>
              <a:rPr lang="en-US" sz="1900" dirty="0" smtClean="0"/>
              <a:t>have </a:t>
            </a:r>
            <a:r>
              <a:rPr lang="en-US" sz="1900" dirty="0"/>
              <a:t>a smart personal appearance,</a:t>
            </a:r>
          </a:p>
          <a:p>
            <a:pPr marL="685800" indent="-342900">
              <a:buClr>
                <a:srgbClr val="0070C0"/>
              </a:buClr>
              <a:buSzPct val="80000"/>
              <a:buFont typeface="Wingdings" panose="05000000000000000000" pitchFamily="2" charset="2"/>
              <a:buChar char="§"/>
            </a:pPr>
            <a:r>
              <a:rPr lang="en-US" sz="1900" dirty="0" smtClean="0"/>
              <a:t>be </a:t>
            </a:r>
            <a:r>
              <a:rPr lang="en-US" sz="1900" dirty="0"/>
              <a:t>willing to help people,</a:t>
            </a:r>
          </a:p>
          <a:p>
            <a:pPr marL="685800" indent="-342900">
              <a:buClr>
                <a:srgbClr val="0070C0"/>
              </a:buClr>
              <a:buSzPct val="80000"/>
              <a:buFont typeface="Wingdings" panose="05000000000000000000" pitchFamily="2" charset="2"/>
              <a:buChar char="§"/>
            </a:pPr>
            <a:r>
              <a:rPr lang="en-US" sz="1900" dirty="0" smtClean="0"/>
              <a:t>be </a:t>
            </a:r>
            <a:r>
              <a:rPr lang="en-US" sz="1900" dirty="0"/>
              <a:t>observant</a:t>
            </a:r>
            <a:r>
              <a:rPr lang="en-US" sz="1900" dirty="0" smtClean="0"/>
              <a:t>,</a:t>
            </a:r>
            <a:endParaRPr lang="en-US" sz="1900" dirty="0"/>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372200" y="4437112"/>
            <a:ext cx="2520280" cy="1972393"/>
          </a:xfrm>
          <a:prstGeom prst="rect">
            <a:avLst/>
          </a:prstGeom>
        </p:spPr>
      </p:pic>
      <p:sp>
        <p:nvSpPr>
          <p:cNvPr id="3" name="TextBox 2"/>
          <p:cNvSpPr txBox="1"/>
          <p:nvPr/>
        </p:nvSpPr>
        <p:spPr>
          <a:xfrm>
            <a:off x="4211960" y="6372036"/>
            <a:ext cx="4683328" cy="369332"/>
          </a:xfrm>
          <a:prstGeom prst="rect">
            <a:avLst/>
          </a:prstGeom>
          <a:noFill/>
        </p:spPr>
        <p:txBody>
          <a:bodyPr wrap="square" rtlCol="0">
            <a:spAutoFit/>
          </a:bodyPr>
          <a:lstStyle/>
          <a:p>
            <a:r>
              <a:rPr lang="en-US" dirty="0" smtClean="0"/>
              <a:t>Source: Cambridge 9395 P1 Q1 June 2010</a:t>
            </a:r>
            <a:endParaRPr lang="en-US" dirty="0"/>
          </a:p>
        </p:txBody>
      </p:sp>
    </p:spTree>
    <p:extLst>
      <p:ext uri="{BB962C8B-B14F-4D97-AF65-F5344CB8AC3E}">
        <p14:creationId xmlns:p14="http://schemas.microsoft.com/office/powerpoint/2010/main" val="4063374684"/>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113</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700" dirty="0" smtClean="0"/>
              <a:t>3.2 </a:t>
            </a:r>
            <a:r>
              <a:rPr lang="en-GB" sz="3700" dirty="0"/>
              <a:t>– </a:t>
            </a:r>
            <a:r>
              <a:rPr lang="en-US" sz="3700" dirty="0"/>
              <a:t> </a:t>
            </a:r>
            <a:r>
              <a:rPr lang="en-US" sz="3700" dirty="0" smtClean="0"/>
              <a:t>Essential Personal Skills in T&amp;T</a:t>
            </a:r>
            <a:endParaRPr lang="en-GB" sz="3700" b="1" dirty="0" smtClean="0"/>
          </a:p>
        </p:txBody>
      </p:sp>
      <p:sp>
        <p:nvSpPr>
          <p:cNvPr id="7" name="Rounded Rectangle 6"/>
          <p:cNvSpPr/>
          <p:nvPr/>
        </p:nvSpPr>
        <p:spPr>
          <a:xfrm>
            <a:off x="165110" y="1172976"/>
            <a:ext cx="8727370" cy="5496383"/>
          </a:xfrm>
          <a:prstGeom prst="roundRect">
            <a:avLst>
              <a:gd name="adj" fmla="val 47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smtClean="0">
                <a:solidFill>
                  <a:srgbClr val="C00000"/>
                </a:solidFill>
                <a:latin typeface="Arial" panose="020B0604020202020204" pitchFamily="34" charset="0"/>
                <a:cs typeface="Arial" panose="020B0604020202020204" pitchFamily="34" charset="0"/>
              </a:rPr>
              <a:t>Activity </a:t>
            </a:r>
            <a:r>
              <a:rPr lang="en-US" sz="2000" b="1" dirty="0" smtClean="0">
                <a:solidFill>
                  <a:srgbClr val="C00000"/>
                </a:solidFill>
                <a:latin typeface="Arial" panose="020B0604020202020204" pitchFamily="34" charset="0"/>
                <a:cs typeface="Arial" panose="020B0604020202020204" pitchFamily="34" charset="0"/>
              </a:rPr>
              <a:t>4</a:t>
            </a:r>
            <a:endParaRPr lang="en-US" sz="2000" b="1" dirty="0">
              <a:solidFill>
                <a:srgbClr val="C00000"/>
              </a:solidFill>
              <a:latin typeface="Arial" panose="020B0604020202020204" pitchFamily="34" charset="0"/>
              <a:cs typeface="Arial" panose="020B0604020202020204" pitchFamily="34" charset="0"/>
            </a:endParaRPr>
          </a:p>
          <a:p>
            <a:r>
              <a:rPr lang="en-US" sz="2000" dirty="0">
                <a:solidFill>
                  <a:schemeClr val="tx1"/>
                </a:solidFill>
                <a:latin typeface="Arial" panose="020B0604020202020204" pitchFamily="34" charset="0"/>
                <a:cs typeface="Arial" panose="020B0604020202020204" pitchFamily="34" charset="0"/>
              </a:rPr>
              <a:t>Customer’s first impression of the staff is the first impression of an organisation, and these impressions matter. The appearance and body language are also very important. The organisation wants their customers to get a good first impression, so that they enjoy dealing with the staff and are more likely to buy the goods and services of the organisation and give them their repeat business. Consider yourself a staff member and try to answer the following questions:</a:t>
            </a:r>
          </a:p>
          <a:p>
            <a:pPr marL="400050" indent="-400050">
              <a:buFont typeface="+mj-lt"/>
              <a:buAutoNum type="arabicPeriod"/>
            </a:pPr>
            <a:r>
              <a:rPr lang="en-US" sz="2000" dirty="0" smtClean="0">
                <a:solidFill>
                  <a:schemeClr val="tx1"/>
                </a:solidFill>
                <a:latin typeface="Arial" panose="020B0604020202020204" pitchFamily="34" charset="0"/>
                <a:cs typeface="Arial" panose="020B0604020202020204" pitchFamily="34" charset="0"/>
              </a:rPr>
              <a:t>Why </a:t>
            </a:r>
            <a:r>
              <a:rPr lang="en-US" sz="2000" dirty="0">
                <a:solidFill>
                  <a:schemeClr val="tx1"/>
                </a:solidFill>
                <a:latin typeface="Arial" panose="020B0604020202020204" pitchFamily="34" charset="0"/>
                <a:cs typeface="Arial" panose="020B0604020202020204" pitchFamily="34" charset="0"/>
              </a:rPr>
              <a:t>do you think that ‘first impressions’ of your appearance is important to a customer?</a:t>
            </a:r>
          </a:p>
          <a:p>
            <a:pPr marL="400050" indent="-400050">
              <a:buFont typeface="+mj-lt"/>
              <a:buAutoNum type="arabicPeriod"/>
            </a:pPr>
            <a:r>
              <a:rPr lang="en-US" sz="2000" dirty="0" smtClean="0">
                <a:solidFill>
                  <a:schemeClr val="tx1"/>
                </a:solidFill>
                <a:latin typeface="Arial" panose="020B0604020202020204" pitchFamily="34" charset="0"/>
                <a:cs typeface="Arial" panose="020B0604020202020204" pitchFamily="34" charset="0"/>
              </a:rPr>
              <a:t>What </a:t>
            </a:r>
            <a:r>
              <a:rPr lang="en-US" sz="2000" dirty="0">
                <a:solidFill>
                  <a:schemeClr val="tx1"/>
                </a:solidFill>
                <a:latin typeface="Arial" panose="020B0604020202020204" pitchFamily="34" charset="0"/>
                <a:cs typeface="Arial" panose="020B0604020202020204" pitchFamily="34" charset="0"/>
              </a:rPr>
              <a:t>does ‘body language’ mean and can you give an example of it?</a:t>
            </a:r>
          </a:p>
          <a:p>
            <a:pPr marL="400050" indent="-400050">
              <a:buFont typeface="+mj-lt"/>
              <a:buAutoNum type="arabicPeriod"/>
            </a:pPr>
            <a:r>
              <a:rPr lang="en-US" sz="2000" dirty="0" smtClean="0">
                <a:solidFill>
                  <a:schemeClr val="tx1"/>
                </a:solidFill>
                <a:latin typeface="Arial" panose="020B0604020202020204" pitchFamily="34" charset="0"/>
                <a:cs typeface="Arial" panose="020B0604020202020204" pitchFamily="34" charset="0"/>
              </a:rPr>
              <a:t>How </a:t>
            </a:r>
            <a:r>
              <a:rPr lang="en-US" sz="2000" dirty="0">
                <a:solidFill>
                  <a:schemeClr val="tx1"/>
                </a:solidFill>
                <a:latin typeface="Arial" panose="020B0604020202020204" pitchFamily="34" charset="0"/>
                <a:cs typeface="Arial" panose="020B0604020202020204" pitchFamily="34" charset="0"/>
              </a:rPr>
              <a:t>do you think that the way you present yourself to customers can influence their enjoyment and why?</a:t>
            </a:r>
          </a:p>
          <a:p>
            <a:pPr marL="400050" indent="-400050">
              <a:buFont typeface="+mj-lt"/>
              <a:buAutoNum type="arabicPeriod"/>
            </a:pPr>
            <a:r>
              <a:rPr lang="en-US" sz="2000" dirty="0" smtClean="0">
                <a:solidFill>
                  <a:schemeClr val="tx1"/>
                </a:solidFill>
                <a:latin typeface="Arial" panose="020B0604020202020204" pitchFamily="34" charset="0"/>
                <a:cs typeface="Arial" panose="020B0604020202020204" pitchFamily="34" charset="0"/>
              </a:rPr>
              <a:t>How </a:t>
            </a:r>
            <a:r>
              <a:rPr lang="en-US" sz="2000" dirty="0">
                <a:solidFill>
                  <a:schemeClr val="tx1"/>
                </a:solidFill>
                <a:latin typeface="Arial" panose="020B0604020202020204" pitchFamily="34" charset="0"/>
                <a:cs typeface="Arial" panose="020B0604020202020204" pitchFamily="34" charset="0"/>
              </a:rPr>
              <a:t>do you think that the way you present yourself to customers can influence how happy you are in your work and why?</a:t>
            </a:r>
          </a:p>
          <a:p>
            <a:pPr marL="400050" indent="-400050">
              <a:buFont typeface="+mj-lt"/>
              <a:buAutoNum type="arabicPeriod"/>
            </a:pPr>
            <a:r>
              <a:rPr lang="en-US" sz="2000" dirty="0" smtClean="0">
                <a:solidFill>
                  <a:schemeClr val="tx1"/>
                </a:solidFill>
                <a:latin typeface="Arial" panose="020B0604020202020204" pitchFamily="34" charset="0"/>
                <a:cs typeface="Arial" panose="020B0604020202020204" pitchFamily="34" charset="0"/>
              </a:rPr>
              <a:t>How </a:t>
            </a:r>
            <a:r>
              <a:rPr lang="en-US" sz="2000" dirty="0">
                <a:solidFill>
                  <a:schemeClr val="tx1"/>
                </a:solidFill>
                <a:latin typeface="Arial" panose="020B0604020202020204" pitchFamily="34" charset="0"/>
                <a:cs typeface="Arial" panose="020B0604020202020204" pitchFamily="34" charset="0"/>
              </a:rPr>
              <a:t>do you think that the way you present yourself might affect your chances of promotion at work and why?</a:t>
            </a:r>
            <a:endParaRPr lang="en-US" sz="2000" dirty="0">
              <a:solidFill>
                <a:schemeClr val="tx1"/>
              </a:solidFill>
              <a:latin typeface="Arial" panose="020B0604020202020204" pitchFamily="34" charset="0"/>
              <a:cs typeface="Arial" panose="020B0604020202020204" pitchFamily="34" charset="0"/>
            </a:endParaRPr>
          </a:p>
        </p:txBody>
      </p:sp>
      <p:sp>
        <p:nvSpPr>
          <p:cNvPr id="8" name="Oval 7"/>
          <p:cNvSpPr/>
          <p:nvPr/>
        </p:nvSpPr>
        <p:spPr>
          <a:xfrm rot="2089674">
            <a:off x="8637216" y="1031750"/>
            <a:ext cx="454263" cy="454263"/>
          </a:xfrm>
          <a:prstGeom prst="ellipse">
            <a:avLst/>
          </a:prstGeom>
          <a:solidFill>
            <a:srgbClr val="DBEEF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A</a:t>
            </a:r>
            <a:endParaRPr lang="en-US" b="1" dirty="0">
              <a:solidFill>
                <a:srgbClr val="C00000"/>
              </a:solidFill>
              <a:latin typeface="Arial" panose="020B0604020202020204" pitchFamily="34" charset="0"/>
              <a:cs typeface="Arial" panose="020B0604020202020204" pitchFamily="34" charset="0"/>
            </a:endParaRPr>
          </a:p>
        </p:txBody>
      </p:sp>
      <p:pic>
        <p:nvPicPr>
          <p:cNvPr id="9" name="Picture 8" descr="Image result for vector paper cli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664711">
            <a:off x="8089202" y="3242984"/>
            <a:ext cx="1008043" cy="757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3790239"/>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113</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700" dirty="0" smtClean="0"/>
              <a:t>3.2 </a:t>
            </a:r>
            <a:r>
              <a:rPr lang="en-GB" sz="3700" dirty="0"/>
              <a:t>– </a:t>
            </a:r>
            <a:r>
              <a:rPr lang="en-US" sz="3700" dirty="0"/>
              <a:t> </a:t>
            </a:r>
            <a:r>
              <a:rPr lang="en-US" sz="3700" dirty="0" smtClean="0"/>
              <a:t>Essential Personal Skills in T&amp;T</a:t>
            </a:r>
            <a:endParaRPr lang="en-GB" sz="3700" b="1" dirty="0" smtClean="0"/>
          </a:p>
        </p:txBody>
      </p:sp>
      <p:sp>
        <p:nvSpPr>
          <p:cNvPr id="14" name="Rectangle 13"/>
          <p:cNvSpPr/>
          <p:nvPr/>
        </p:nvSpPr>
        <p:spPr>
          <a:xfrm>
            <a:off x="179511" y="1124744"/>
            <a:ext cx="8712969" cy="2862322"/>
          </a:xfrm>
          <a:prstGeom prst="rect">
            <a:avLst/>
          </a:prstGeom>
        </p:spPr>
        <p:txBody>
          <a:bodyPr wrap="square">
            <a:spAutoFit/>
          </a:bodyPr>
          <a:lstStyle/>
          <a:p>
            <a:pPr>
              <a:buClr>
                <a:srgbClr val="0070C0"/>
              </a:buClr>
              <a:buSzPct val="80000"/>
            </a:pPr>
            <a:r>
              <a:rPr lang="en-US" sz="2000" b="1" dirty="0" smtClean="0">
                <a:solidFill>
                  <a:srgbClr val="C00000"/>
                </a:solidFill>
              </a:rPr>
              <a:t>Importance </a:t>
            </a:r>
            <a:r>
              <a:rPr lang="en-US" sz="2000" b="1" dirty="0">
                <a:solidFill>
                  <a:srgbClr val="C00000"/>
                </a:solidFill>
              </a:rPr>
              <a:t>of personal presentation, clear speech, numeracy and literacy skills</a:t>
            </a:r>
          </a:p>
          <a:p>
            <a:pPr marL="342900" indent="-342900">
              <a:buClr>
                <a:srgbClr val="0070C0"/>
              </a:buClr>
              <a:buSzPct val="80000"/>
              <a:buFont typeface="Arial" panose="020B0604020202020204" pitchFamily="34" charset="0"/>
              <a:buChar char="►"/>
            </a:pPr>
            <a:r>
              <a:rPr lang="en-US" sz="2000" dirty="0"/>
              <a:t>The travel and tourism industry is a service industry. All customer service encounters will, therefore, involve either face to face meeting or some other form of direct communication. These moments of truth are frequently the basis on which the quality of the overall service provision will be ultimately judged. </a:t>
            </a:r>
            <a:endParaRPr lang="en-US" sz="2000" dirty="0" smtClean="0"/>
          </a:p>
          <a:p>
            <a:pPr marL="342900" indent="-342900">
              <a:buClr>
                <a:srgbClr val="0070C0"/>
              </a:buClr>
              <a:buSzPct val="80000"/>
              <a:buFont typeface="Arial" panose="020B0604020202020204" pitchFamily="34" charset="0"/>
              <a:buChar char="►"/>
            </a:pPr>
            <a:r>
              <a:rPr lang="en-US" sz="2000" dirty="0" smtClean="0"/>
              <a:t>Frontline </a:t>
            </a:r>
            <a:r>
              <a:rPr lang="en-US" sz="2000" dirty="0"/>
              <a:t>staffs have a key role to play in this and so many organisations specify how employees should present themselves to the public</a:t>
            </a:r>
            <a:r>
              <a:rPr lang="en-US" sz="2000" dirty="0" smtClean="0"/>
              <a:t>.</a:t>
            </a:r>
            <a:endParaRPr lang="en-US" sz="2000" dirty="0"/>
          </a:p>
        </p:txBody>
      </p:sp>
      <p:sp>
        <p:nvSpPr>
          <p:cNvPr id="5" name="Rectangle 4"/>
          <p:cNvSpPr/>
          <p:nvPr/>
        </p:nvSpPr>
        <p:spPr>
          <a:xfrm>
            <a:off x="179511" y="3933056"/>
            <a:ext cx="5112569" cy="2862322"/>
          </a:xfrm>
          <a:prstGeom prst="rect">
            <a:avLst/>
          </a:prstGeom>
        </p:spPr>
        <p:txBody>
          <a:bodyPr wrap="square">
            <a:spAutoFit/>
          </a:bodyPr>
          <a:lstStyle/>
          <a:p>
            <a:pPr marL="342900" indent="-342900">
              <a:buClr>
                <a:srgbClr val="0070C0"/>
              </a:buClr>
              <a:buSzPct val="80000"/>
              <a:buFont typeface="Arial" panose="020B0604020202020204" pitchFamily="34" charset="0"/>
              <a:buChar char="►"/>
            </a:pPr>
            <a:r>
              <a:rPr lang="en-US" sz="2000" dirty="0"/>
              <a:t>Many international hotels, employing workers from many different countries, issue quite extensive codes of conduct for their staff. As all staff members act as representatives of the hotel company, they are expected to take pride in their personal appearance, dress and general grooming. Cleanliness and personal hygiene are job requirements. </a:t>
            </a:r>
          </a:p>
        </p:txBody>
      </p:sp>
      <p:pic>
        <p:nvPicPr>
          <p:cNvPr id="39938" name="Picture 2" descr="Image result for hotel code of conduc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453279" y="3987066"/>
            <a:ext cx="3435556" cy="2178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6431214"/>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113</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700" dirty="0" smtClean="0"/>
              <a:t>3.2 </a:t>
            </a:r>
            <a:r>
              <a:rPr lang="en-GB" sz="3700" dirty="0"/>
              <a:t>– </a:t>
            </a:r>
            <a:r>
              <a:rPr lang="en-US" sz="3700" dirty="0"/>
              <a:t> </a:t>
            </a:r>
            <a:r>
              <a:rPr lang="en-US" sz="3700" dirty="0" smtClean="0"/>
              <a:t>Essential Personal Skills in T&amp;T</a:t>
            </a:r>
            <a:endParaRPr lang="en-GB" sz="3700" b="1" dirty="0" smtClean="0"/>
          </a:p>
        </p:txBody>
      </p:sp>
      <p:sp>
        <p:nvSpPr>
          <p:cNvPr id="14" name="Rectangle 13"/>
          <p:cNvSpPr/>
          <p:nvPr/>
        </p:nvSpPr>
        <p:spPr>
          <a:xfrm>
            <a:off x="179511" y="1124744"/>
            <a:ext cx="8712969" cy="5743111"/>
          </a:xfrm>
          <a:prstGeom prst="rect">
            <a:avLst/>
          </a:prstGeom>
        </p:spPr>
        <p:txBody>
          <a:bodyPr wrap="square">
            <a:spAutoFit/>
          </a:bodyPr>
          <a:lstStyle/>
          <a:p>
            <a:pPr>
              <a:buClr>
                <a:srgbClr val="0070C0"/>
              </a:buClr>
              <a:buSzPct val="80000"/>
            </a:pPr>
            <a:r>
              <a:rPr lang="en-US" sz="2130" b="1" dirty="0" smtClean="0">
                <a:solidFill>
                  <a:srgbClr val="C00000"/>
                </a:solidFill>
              </a:rPr>
              <a:t>Awareness </a:t>
            </a:r>
            <a:r>
              <a:rPr lang="en-US" sz="2130" b="1" dirty="0">
                <a:solidFill>
                  <a:srgbClr val="C00000"/>
                </a:solidFill>
              </a:rPr>
              <a:t>of the need for essential personal and interpersonal skills</a:t>
            </a:r>
          </a:p>
          <a:p>
            <a:pPr marL="342900" indent="-342900">
              <a:buClr>
                <a:srgbClr val="0070C0"/>
              </a:buClr>
              <a:buSzPct val="80000"/>
              <a:buFont typeface="Arial" panose="020B0604020202020204" pitchFamily="34" charset="0"/>
              <a:buChar char="►"/>
            </a:pPr>
            <a:r>
              <a:rPr lang="en-US" sz="2130" dirty="0" smtClean="0"/>
              <a:t>We </a:t>
            </a:r>
            <a:r>
              <a:rPr lang="en-US" sz="2130" dirty="0"/>
              <a:t>can now look at some typical requirements for both male and female members of staff:</a:t>
            </a:r>
          </a:p>
          <a:p>
            <a:pPr marL="685800" indent="-285750">
              <a:buClr>
                <a:srgbClr val="0070C0"/>
              </a:buClr>
              <a:buSzPct val="80000"/>
              <a:buFont typeface="Wingdings" panose="05000000000000000000" pitchFamily="2" charset="2"/>
              <a:buChar char="§"/>
            </a:pPr>
            <a:r>
              <a:rPr lang="en-US" sz="2130" dirty="0" smtClean="0"/>
              <a:t>Uniforms </a:t>
            </a:r>
            <a:r>
              <a:rPr lang="en-US" sz="2130" dirty="0"/>
              <a:t>are provided and should be clean and freshly pressed;</a:t>
            </a:r>
          </a:p>
          <a:p>
            <a:pPr marL="685800" indent="-285750">
              <a:buClr>
                <a:srgbClr val="0070C0"/>
              </a:buClr>
              <a:buSzPct val="80000"/>
              <a:buFont typeface="Wingdings" panose="05000000000000000000" pitchFamily="2" charset="2"/>
              <a:buChar char="§"/>
            </a:pPr>
            <a:r>
              <a:rPr lang="en-US" sz="2130" dirty="0" smtClean="0"/>
              <a:t>Ladies </a:t>
            </a:r>
            <a:r>
              <a:rPr lang="en-US" sz="2130" dirty="0"/>
              <a:t>wearing skirts must also wear flesh </a:t>
            </a:r>
            <a:r>
              <a:rPr lang="en-US" sz="2130" dirty="0" err="1"/>
              <a:t>coloured</a:t>
            </a:r>
            <a:r>
              <a:rPr lang="en-US" sz="2130" dirty="0"/>
              <a:t> tights</a:t>
            </a:r>
            <a:r>
              <a:rPr lang="en-US" sz="2130" dirty="0" smtClean="0"/>
              <a:t>;</a:t>
            </a:r>
          </a:p>
          <a:p>
            <a:pPr marL="685800" indent="-285750">
              <a:buClr>
                <a:srgbClr val="0070C0"/>
              </a:buClr>
              <a:buSzPct val="80000"/>
              <a:buFont typeface="Wingdings" panose="05000000000000000000" pitchFamily="2" charset="2"/>
              <a:buChar char="§"/>
            </a:pPr>
            <a:r>
              <a:rPr lang="en-US" sz="2130" dirty="0"/>
              <a:t>Jewellery limited to wedding band for men and one pair of non-dangling earrings for women;</a:t>
            </a:r>
          </a:p>
          <a:p>
            <a:pPr marL="685800" indent="-285750">
              <a:buClr>
                <a:srgbClr val="0070C0"/>
              </a:buClr>
              <a:buSzPct val="80000"/>
              <a:buFont typeface="Wingdings" panose="05000000000000000000" pitchFamily="2" charset="2"/>
              <a:buChar char="§"/>
            </a:pPr>
            <a:r>
              <a:rPr lang="en-US" sz="2130" dirty="0"/>
              <a:t>No visible tattoo or piercing;</a:t>
            </a:r>
          </a:p>
          <a:p>
            <a:pPr marL="685800" indent="-285750">
              <a:buClr>
                <a:srgbClr val="0070C0"/>
              </a:buClr>
              <a:buSzPct val="80000"/>
              <a:buFont typeface="Wingdings" panose="05000000000000000000" pitchFamily="2" charset="2"/>
              <a:buChar char="§"/>
            </a:pPr>
            <a:r>
              <a:rPr lang="en-US" sz="2130" dirty="0"/>
              <a:t>Clean, short well-cared for fingernails;</a:t>
            </a:r>
          </a:p>
          <a:p>
            <a:pPr marL="685800" indent="-285750">
              <a:buClr>
                <a:srgbClr val="0070C0"/>
              </a:buClr>
              <a:buSzPct val="80000"/>
              <a:buFont typeface="Wingdings" panose="05000000000000000000" pitchFamily="2" charset="2"/>
              <a:buChar char="§"/>
            </a:pPr>
            <a:r>
              <a:rPr lang="en-US" sz="2130" dirty="0"/>
              <a:t>Hair should be clean and well kept at </a:t>
            </a:r>
            <a:r>
              <a:rPr lang="en-US" sz="2130" dirty="0" smtClean="0"/>
              <a:t/>
            </a:r>
            <a:br>
              <a:rPr lang="en-US" sz="2130" dirty="0" smtClean="0"/>
            </a:br>
            <a:r>
              <a:rPr lang="en-US" sz="2130" dirty="0" smtClean="0"/>
              <a:t>all </a:t>
            </a:r>
            <a:r>
              <a:rPr lang="en-US" sz="2130" dirty="0"/>
              <a:t>times with no extreme styling;</a:t>
            </a:r>
          </a:p>
          <a:p>
            <a:pPr marL="685800" indent="-285750">
              <a:buClr>
                <a:srgbClr val="0070C0"/>
              </a:buClr>
              <a:buSzPct val="80000"/>
              <a:buFont typeface="Wingdings" panose="05000000000000000000" pitchFamily="2" charset="2"/>
              <a:buChar char="§"/>
            </a:pPr>
            <a:r>
              <a:rPr lang="en-US" sz="2130" dirty="0"/>
              <a:t>Do not use excessive perfume.</a:t>
            </a:r>
          </a:p>
          <a:p>
            <a:pPr marL="342900" indent="-342900">
              <a:buClr>
                <a:srgbClr val="0070C0"/>
              </a:buClr>
              <a:buSzPct val="80000"/>
              <a:buFont typeface="Arial" panose="020B0604020202020204" pitchFamily="34" charset="0"/>
              <a:buChar char="►"/>
            </a:pPr>
            <a:r>
              <a:rPr lang="en-US" sz="2130" dirty="0" smtClean="0"/>
              <a:t>Such </a:t>
            </a:r>
            <a:r>
              <a:rPr lang="en-US" sz="2130" dirty="0"/>
              <a:t>grooming standards act as general </a:t>
            </a:r>
            <a:r>
              <a:rPr lang="en-US" sz="2130" dirty="0" smtClean="0"/>
              <a:t/>
            </a:r>
            <a:br>
              <a:rPr lang="en-US" sz="2130" dirty="0" smtClean="0"/>
            </a:br>
            <a:r>
              <a:rPr lang="en-US" sz="2130" dirty="0" smtClean="0"/>
              <a:t>guidelines </a:t>
            </a:r>
            <a:r>
              <a:rPr lang="en-US" sz="2130" dirty="0"/>
              <a:t>and individual units or </a:t>
            </a:r>
            <a:r>
              <a:rPr lang="en-US" sz="2130" dirty="0" smtClean="0"/>
              <a:t/>
            </a:r>
            <a:br>
              <a:rPr lang="en-US" sz="2130" dirty="0" smtClean="0"/>
            </a:br>
            <a:r>
              <a:rPr lang="en-US" sz="2130" dirty="0" smtClean="0"/>
              <a:t>departments </a:t>
            </a:r>
            <a:r>
              <a:rPr lang="en-US" sz="2130" dirty="0"/>
              <a:t>may have more specific </a:t>
            </a:r>
            <a:r>
              <a:rPr lang="en-US" sz="2130" dirty="0" smtClean="0"/>
              <a:t/>
            </a:r>
            <a:br>
              <a:rPr lang="en-US" sz="2130" dirty="0" smtClean="0"/>
            </a:br>
            <a:r>
              <a:rPr lang="en-US" sz="2130" dirty="0" smtClean="0"/>
              <a:t>standards </a:t>
            </a:r>
            <a:r>
              <a:rPr lang="en-US" sz="2130" dirty="0"/>
              <a:t>based on their particular operational requirements</a:t>
            </a:r>
            <a:r>
              <a:rPr lang="en-US" sz="2130" dirty="0" smtClean="0"/>
              <a:t>.</a:t>
            </a:r>
            <a:endParaRPr lang="en-US" sz="2130" dirty="0"/>
          </a:p>
        </p:txBody>
      </p:sp>
      <p:pic>
        <p:nvPicPr>
          <p:cNvPr id="38914" name="Picture 2" descr="Image result for hotel dress cod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2540"/>
          <a:stretch/>
        </p:blipFill>
        <p:spPr bwMode="auto">
          <a:xfrm>
            <a:off x="5652120" y="3463008"/>
            <a:ext cx="3265512" cy="27962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3133868"/>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114</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700" dirty="0" smtClean="0"/>
              <a:t>3.2 </a:t>
            </a:r>
            <a:r>
              <a:rPr lang="en-GB" sz="3700" dirty="0"/>
              <a:t>– </a:t>
            </a:r>
            <a:r>
              <a:rPr lang="en-US" sz="3700" dirty="0"/>
              <a:t> </a:t>
            </a:r>
            <a:r>
              <a:rPr lang="en-US" sz="3700" dirty="0" smtClean="0"/>
              <a:t>Essential Personal Skills in T&amp;T</a:t>
            </a:r>
            <a:endParaRPr lang="en-GB" sz="3700" b="1" dirty="0" smtClean="0"/>
          </a:p>
        </p:txBody>
      </p:sp>
      <p:sp>
        <p:nvSpPr>
          <p:cNvPr id="14" name="Rectangle 13"/>
          <p:cNvSpPr/>
          <p:nvPr/>
        </p:nvSpPr>
        <p:spPr>
          <a:xfrm>
            <a:off x="179511" y="1124744"/>
            <a:ext cx="6048673" cy="5647700"/>
          </a:xfrm>
          <a:prstGeom prst="rect">
            <a:avLst/>
          </a:prstGeom>
        </p:spPr>
        <p:txBody>
          <a:bodyPr wrap="square">
            <a:spAutoFit/>
          </a:bodyPr>
          <a:lstStyle/>
          <a:p>
            <a:pPr>
              <a:buClr>
                <a:srgbClr val="0070C0"/>
              </a:buClr>
              <a:buSzPct val="80000"/>
            </a:pPr>
            <a:r>
              <a:rPr lang="en-US" sz="1900" b="1" dirty="0" smtClean="0">
                <a:solidFill>
                  <a:srgbClr val="C00000"/>
                </a:solidFill>
              </a:rPr>
              <a:t>Awareness </a:t>
            </a:r>
            <a:r>
              <a:rPr lang="en-US" sz="1900" b="1" dirty="0">
                <a:solidFill>
                  <a:srgbClr val="C00000"/>
                </a:solidFill>
              </a:rPr>
              <a:t>of the need for essential personal and interpersonal skills</a:t>
            </a:r>
          </a:p>
          <a:p>
            <a:pPr marL="342900" indent="-342900">
              <a:buClr>
                <a:srgbClr val="0070C0"/>
              </a:buClr>
              <a:buSzPct val="80000"/>
              <a:buFont typeface="Arial" panose="020B0604020202020204" pitchFamily="34" charset="0"/>
              <a:buChar char="►"/>
            </a:pPr>
            <a:r>
              <a:rPr lang="en-US" sz="1900" dirty="0" smtClean="0"/>
              <a:t>Good </a:t>
            </a:r>
            <a:r>
              <a:rPr lang="en-US" sz="1900" dirty="0"/>
              <a:t>communication skills are important for all staff because of the many daily interactions that will take place with both customers and colleagues. </a:t>
            </a:r>
            <a:endParaRPr lang="en-US" sz="1900" dirty="0" smtClean="0"/>
          </a:p>
          <a:p>
            <a:pPr marL="342900" indent="-342900">
              <a:buClr>
                <a:srgbClr val="0070C0"/>
              </a:buClr>
              <a:buSzPct val="80000"/>
              <a:buFont typeface="Arial" panose="020B0604020202020204" pitchFamily="34" charset="0"/>
              <a:buChar char="►"/>
            </a:pPr>
            <a:r>
              <a:rPr lang="en-US" sz="1900" dirty="0" smtClean="0"/>
              <a:t>Communication </a:t>
            </a:r>
            <a:r>
              <a:rPr lang="en-US" sz="1900" dirty="0"/>
              <a:t>is a two way process which can require the basic elements of speaking, listening, reading or writing. One could say that communication takes place when messages of various kinds are sent and received; so the communication process involves senders and receivers of messages. </a:t>
            </a:r>
            <a:endParaRPr lang="en-US" sz="1900" dirty="0" smtClean="0"/>
          </a:p>
          <a:p>
            <a:pPr marL="342900" indent="-342900">
              <a:buClr>
                <a:srgbClr val="0070C0"/>
              </a:buClr>
              <a:buSzPct val="80000"/>
              <a:buFont typeface="Arial" panose="020B0604020202020204" pitchFamily="34" charset="0"/>
              <a:buChar char="►"/>
            </a:pPr>
            <a:r>
              <a:rPr lang="en-US" sz="1900" dirty="0" smtClean="0"/>
              <a:t>There </a:t>
            </a:r>
            <a:r>
              <a:rPr lang="en-US" sz="1900" dirty="0"/>
              <a:t>are several mediums that can be used to send messages to the receiver - verbal, letter, fax, telephone, electronic mail etc. </a:t>
            </a:r>
            <a:endParaRPr lang="en-US" sz="1900" dirty="0" smtClean="0"/>
          </a:p>
          <a:p>
            <a:pPr marL="342900" indent="-342900">
              <a:buClr>
                <a:srgbClr val="0070C0"/>
              </a:buClr>
              <a:buSzPct val="80000"/>
              <a:buFont typeface="Arial" panose="020B0604020202020204" pitchFamily="34" charset="0"/>
              <a:buChar char="►"/>
            </a:pPr>
            <a:r>
              <a:rPr lang="en-US" sz="1900" dirty="0" smtClean="0"/>
              <a:t>Although </a:t>
            </a:r>
            <a:r>
              <a:rPr lang="en-US" sz="1900" dirty="0"/>
              <a:t>a message may be transmitted, there is no guarantee that the receiver will get the message. The receiver also needs skills such as being able to listen and concentrate</a:t>
            </a:r>
            <a:r>
              <a:rPr lang="en-US" sz="1900" dirty="0" smtClean="0"/>
              <a:t>.</a:t>
            </a:r>
            <a:endParaRPr lang="en-US" sz="1900" dirty="0"/>
          </a:p>
        </p:txBody>
      </p:sp>
      <p:pic>
        <p:nvPicPr>
          <p:cNvPr id="37890" name="Picture 2" descr="Image result for hotel bed chocolat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252120" y="3356992"/>
            <a:ext cx="2640361" cy="1596296"/>
          </a:xfrm>
          <a:prstGeom prst="rect">
            <a:avLst/>
          </a:prstGeom>
          <a:noFill/>
          <a:extLst>
            <a:ext uri="{909E8E84-426E-40DD-AFC4-6F175D3DCCD1}">
              <a14:hiddenFill xmlns:a14="http://schemas.microsoft.com/office/drawing/2010/main">
                <a:solidFill>
                  <a:srgbClr val="FFFFFF"/>
                </a:solidFill>
              </a14:hiddenFill>
            </a:ext>
          </a:extLst>
        </p:spPr>
      </p:pic>
      <p:pic>
        <p:nvPicPr>
          <p:cNvPr id="37892" name="Picture 4" descr="Image result for good hotel letter headi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252120" y="1196752"/>
            <a:ext cx="2640360" cy="2065594"/>
          </a:xfrm>
          <a:prstGeom prst="rect">
            <a:avLst/>
          </a:prstGeom>
          <a:noFill/>
          <a:extLst>
            <a:ext uri="{909E8E84-426E-40DD-AFC4-6F175D3DCCD1}">
              <a14:hiddenFill xmlns:a14="http://schemas.microsoft.com/office/drawing/2010/main">
                <a:solidFill>
                  <a:srgbClr val="FFFFFF"/>
                </a:solidFill>
              </a14:hiddenFill>
            </a:ext>
          </a:extLst>
        </p:spPr>
      </p:pic>
      <p:pic>
        <p:nvPicPr>
          <p:cNvPr id="37894" name="Picture 6" descr="Image result for fawlty tower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228184" y="5013176"/>
            <a:ext cx="2697832" cy="1607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3531947"/>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114</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700" dirty="0" smtClean="0"/>
              <a:t>3.2 </a:t>
            </a:r>
            <a:r>
              <a:rPr lang="en-GB" sz="3700" dirty="0"/>
              <a:t>– </a:t>
            </a:r>
            <a:r>
              <a:rPr lang="en-US" sz="3700" dirty="0"/>
              <a:t> </a:t>
            </a:r>
            <a:r>
              <a:rPr lang="en-US" sz="3700" dirty="0" smtClean="0"/>
              <a:t>Essential Personal Skills in T&amp;T</a:t>
            </a:r>
            <a:endParaRPr lang="en-GB" sz="3700" b="1" dirty="0" smtClean="0"/>
          </a:p>
        </p:txBody>
      </p:sp>
      <p:sp>
        <p:nvSpPr>
          <p:cNvPr id="14" name="Rectangle 13"/>
          <p:cNvSpPr/>
          <p:nvPr/>
        </p:nvSpPr>
        <p:spPr>
          <a:xfrm>
            <a:off x="179511" y="1124744"/>
            <a:ext cx="8712969" cy="5632311"/>
          </a:xfrm>
          <a:prstGeom prst="rect">
            <a:avLst/>
          </a:prstGeom>
        </p:spPr>
        <p:txBody>
          <a:bodyPr wrap="square">
            <a:spAutoFit/>
          </a:bodyPr>
          <a:lstStyle/>
          <a:p>
            <a:pPr>
              <a:buClr>
                <a:srgbClr val="0070C0"/>
              </a:buClr>
              <a:buSzPct val="80000"/>
            </a:pPr>
            <a:r>
              <a:rPr lang="en-US" b="1" dirty="0" smtClean="0">
                <a:solidFill>
                  <a:srgbClr val="C00000"/>
                </a:solidFill>
              </a:rPr>
              <a:t>Awareness </a:t>
            </a:r>
            <a:r>
              <a:rPr lang="en-US" b="1" dirty="0">
                <a:solidFill>
                  <a:srgbClr val="C00000"/>
                </a:solidFill>
              </a:rPr>
              <a:t>of the need for essential personal and interpersonal skills</a:t>
            </a:r>
          </a:p>
          <a:p>
            <a:pPr marL="342900" indent="-342900">
              <a:buClr>
                <a:srgbClr val="0070C0"/>
              </a:buClr>
              <a:buSzPct val="80000"/>
              <a:buFont typeface="Arial" panose="020B0604020202020204" pitchFamily="34" charset="0"/>
              <a:buChar char="►"/>
            </a:pPr>
            <a:r>
              <a:rPr lang="en-US" dirty="0" smtClean="0"/>
              <a:t>In </a:t>
            </a:r>
            <a:r>
              <a:rPr lang="en-US" dirty="0"/>
              <a:t>any working environment there can be other barriers to effective communication such as:</a:t>
            </a:r>
          </a:p>
          <a:p>
            <a:pPr marL="742950" indent="-342900">
              <a:buClr>
                <a:srgbClr val="0070C0"/>
              </a:buClr>
              <a:buSzPct val="80000"/>
              <a:buFont typeface="Wingdings" panose="05000000000000000000" pitchFamily="2" charset="2"/>
              <a:buChar char="§"/>
            </a:pPr>
            <a:r>
              <a:rPr lang="en-US" b="1" dirty="0" smtClean="0">
                <a:solidFill>
                  <a:srgbClr val="F53939"/>
                </a:solidFill>
              </a:rPr>
              <a:t>Language </a:t>
            </a:r>
            <a:r>
              <a:rPr lang="en-US" b="1" dirty="0">
                <a:solidFill>
                  <a:srgbClr val="F53939"/>
                </a:solidFill>
              </a:rPr>
              <a:t>problems </a:t>
            </a:r>
            <a:r>
              <a:rPr lang="en-US" dirty="0"/>
              <a:t>- such as accent, if one of the parties comes from a different part of the country or abroad;</a:t>
            </a:r>
          </a:p>
          <a:p>
            <a:pPr marL="742950" indent="-342900">
              <a:buClr>
                <a:srgbClr val="0070C0"/>
              </a:buClr>
              <a:buSzPct val="80000"/>
              <a:buFont typeface="Wingdings" panose="05000000000000000000" pitchFamily="2" charset="2"/>
              <a:buChar char="§"/>
            </a:pPr>
            <a:r>
              <a:rPr lang="en-US" b="1" dirty="0">
                <a:solidFill>
                  <a:srgbClr val="F53939"/>
                </a:solidFill>
              </a:rPr>
              <a:t>Prejudice</a:t>
            </a:r>
            <a:r>
              <a:rPr lang="en-US" dirty="0"/>
              <a:t> - the sender may have already got pre-set views and is not prepared to listen;</a:t>
            </a:r>
          </a:p>
          <a:p>
            <a:pPr marL="742950" indent="-342900">
              <a:buClr>
                <a:srgbClr val="0070C0"/>
              </a:buClr>
              <a:buSzPct val="80000"/>
              <a:buFont typeface="Wingdings" panose="05000000000000000000" pitchFamily="2" charset="2"/>
              <a:buChar char="§"/>
            </a:pPr>
            <a:r>
              <a:rPr lang="en-US" b="1" dirty="0">
                <a:solidFill>
                  <a:srgbClr val="F53939"/>
                </a:solidFill>
              </a:rPr>
              <a:t>Cultural differences </a:t>
            </a:r>
            <a:r>
              <a:rPr lang="en-US" dirty="0"/>
              <a:t>- the receiver may receive the message correctly worded but due to cultural differences take the message to have a different meaning;</a:t>
            </a:r>
          </a:p>
          <a:p>
            <a:pPr marL="742950" indent="-342900">
              <a:buClr>
                <a:srgbClr val="0070C0"/>
              </a:buClr>
              <a:buSzPct val="80000"/>
              <a:buFont typeface="Wingdings" panose="05000000000000000000" pitchFamily="2" charset="2"/>
              <a:buChar char="§"/>
            </a:pPr>
            <a:r>
              <a:rPr lang="en-US" b="1" dirty="0">
                <a:solidFill>
                  <a:srgbClr val="F53939"/>
                </a:solidFill>
              </a:rPr>
              <a:t>Complexity</a:t>
            </a:r>
            <a:r>
              <a:rPr lang="en-US" dirty="0"/>
              <a:t> - if the message is too long or technical, it may not be properly </a:t>
            </a:r>
            <a:r>
              <a:rPr lang="en-US" dirty="0" smtClean="0"/>
              <a:t>understood;</a:t>
            </a:r>
          </a:p>
          <a:p>
            <a:pPr marL="742950" indent="-342900">
              <a:buClr>
                <a:srgbClr val="0070C0"/>
              </a:buClr>
              <a:buSzPct val="80000"/>
              <a:buFont typeface="Wingdings" panose="05000000000000000000" pitchFamily="2" charset="2"/>
              <a:buChar char="§"/>
            </a:pPr>
            <a:r>
              <a:rPr lang="en-US" b="1" dirty="0">
                <a:solidFill>
                  <a:srgbClr val="F53939"/>
                </a:solidFill>
              </a:rPr>
              <a:t>Concentration</a:t>
            </a:r>
            <a:r>
              <a:rPr lang="en-US" dirty="0" smtClean="0"/>
              <a:t> </a:t>
            </a:r>
            <a:r>
              <a:rPr lang="en-US" dirty="0"/>
              <a:t>- if the receiver has his/her mind on other matters, the message may not be properly understood</a:t>
            </a:r>
            <a:r>
              <a:rPr lang="en-US" dirty="0" smtClean="0"/>
              <a:t>.</a:t>
            </a:r>
          </a:p>
          <a:p>
            <a:pPr marL="342900" indent="-342900">
              <a:buClr>
                <a:srgbClr val="0070C0"/>
              </a:buClr>
              <a:buSzPct val="80000"/>
              <a:buFont typeface="Arial" panose="020B0604020202020204" pitchFamily="34" charset="0"/>
              <a:buChar char="►"/>
            </a:pPr>
            <a:r>
              <a:rPr lang="en-US" dirty="0"/>
              <a:t>Everybody working in the travel and tourism industry will, at some </a:t>
            </a:r>
            <a:r>
              <a:rPr lang="en-US" dirty="0" smtClean="0"/>
              <a:t>time </a:t>
            </a:r>
            <a:r>
              <a:rPr lang="en-US" dirty="0"/>
              <a:t>have contact with customers. This may be face to face, over the </a:t>
            </a:r>
            <a:r>
              <a:rPr lang="en-US" dirty="0" smtClean="0"/>
              <a:t>telephone </a:t>
            </a:r>
            <a:r>
              <a:rPr lang="en-US" dirty="0"/>
              <a:t>in writing. The staff will need to know how to communicate with </a:t>
            </a:r>
            <a:r>
              <a:rPr lang="en-US" dirty="0" smtClean="0"/>
              <a:t>customer </a:t>
            </a:r>
            <a:r>
              <a:rPr lang="en-US" dirty="0"/>
              <a:t>and use different skills in different situations. </a:t>
            </a:r>
            <a:endParaRPr lang="en-US" dirty="0" smtClean="0"/>
          </a:p>
          <a:p>
            <a:pPr marL="342900" indent="-342900">
              <a:buClr>
                <a:srgbClr val="0070C0"/>
              </a:buClr>
              <a:buSzPct val="80000"/>
              <a:buFont typeface="Arial" panose="020B0604020202020204" pitchFamily="34" charset="0"/>
              <a:buChar char="►"/>
            </a:pPr>
            <a:r>
              <a:rPr lang="en-US" dirty="0" smtClean="0"/>
              <a:t>When </a:t>
            </a:r>
            <a:r>
              <a:rPr lang="en-US" dirty="0"/>
              <a:t>communicating </a:t>
            </a:r>
            <a:r>
              <a:rPr lang="en-US" dirty="0" smtClean="0"/>
              <a:t>with </a:t>
            </a:r>
            <a:r>
              <a:rPr lang="en-US" dirty="0"/>
              <a:t>customers you will need to use appropriate language, pitch and tone of voice, pauses and silences and appropriate body language.</a:t>
            </a:r>
          </a:p>
        </p:txBody>
      </p:sp>
    </p:spTree>
    <p:extLst>
      <p:ext uri="{BB962C8B-B14F-4D97-AF65-F5344CB8AC3E}">
        <p14:creationId xmlns:p14="http://schemas.microsoft.com/office/powerpoint/2010/main" val="2099263867"/>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A</a:t>
            </a:r>
            <a:endParaRPr lang="en-GB" b="1" dirty="0" smtClean="0"/>
          </a:p>
        </p:txBody>
      </p:sp>
      <p:sp>
        <p:nvSpPr>
          <p:cNvPr id="34" name="Rectangle 33"/>
          <p:cNvSpPr/>
          <p:nvPr/>
        </p:nvSpPr>
        <p:spPr>
          <a:xfrm>
            <a:off x="323527" y="1124744"/>
            <a:ext cx="8424935" cy="5262979"/>
          </a:xfrm>
          <a:prstGeom prst="rect">
            <a:avLst/>
          </a:prstGeom>
        </p:spPr>
        <p:txBody>
          <a:bodyPr wrap="square">
            <a:spAutoFit/>
          </a:bodyPr>
          <a:lstStyle/>
          <a:p>
            <a:pPr>
              <a:buClr>
                <a:srgbClr val="0070C0"/>
              </a:buClr>
            </a:pPr>
            <a:r>
              <a:rPr lang="en-US" sz="2100" dirty="0" smtClean="0"/>
              <a:t>To </a:t>
            </a:r>
            <a:r>
              <a:rPr lang="en-US" sz="2100" dirty="0"/>
              <a:t>achieve a </a:t>
            </a:r>
            <a:r>
              <a:rPr lang="en-US" sz="2100" b="1" dirty="0"/>
              <a:t>Grade A</a:t>
            </a:r>
            <a:r>
              <a:rPr lang="en-US" sz="2100" dirty="0"/>
              <a:t>, a candidate will be able to:</a:t>
            </a:r>
          </a:p>
          <a:p>
            <a:pPr marL="342900" indent="-342900">
              <a:buClr>
                <a:srgbClr val="0070C0"/>
              </a:buClr>
              <a:buFont typeface="Arial" panose="020B0604020202020204" pitchFamily="34" charset="0"/>
              <a:buChar char="•"/>
            </a:pPr>
            <a:r>
              <a:rPr lang="en-US" sz="2100" dirty="0" smtClean="0"/>
              <a:t>Recall</a:t>
            </a:r>
            <a:r>
              <a:rPr lang="en-US" sz="2100" dirty="0"/>
              <a:t>, select and present relevant factual information and communicate ideas and opinions in </a:t>
            </a:r>
            <a:r>
              <a:rPr lang="en-US" sz="2100" dirty="0" smtClean="0"/>
              <a:t>an effective</a:t>
            </a:r>
            <a:r>
              <a:rPr lang="en-US" sz="2100" dirty="0"/>
              <a:t>, accurate, concise and logical manner</a:t>
            </a:r>
          </a:p>
          <a:p>
            <a:pPr marL="342900" indent="-342900">
              <a:buClr>
                <a:srgbClr val="0070C0"/>
              </a:buClr>
              <a:buFont typeface="Arial" panose="020B0604020202020204" pitchFamily="34" charset="0"/>
              <a:buChar char="•"/>
            </a:pPr>
            <a:r>
              <a:rPr lang="en-US" sz="2100" dirty="0" smtClean="0"/>
              <a:t>Demonstrate </a:t>
            </a:r>
            <a:r>
              <a:rPr lang="en-US" sz="2100" dirty="0"/>
              <a:t>consistently accurate use of travel and tourism industry terminology, including </a:t>
            </a:r>
            <a:r>
              <a:rPr lang="en-US" sz="2100" dirty="0" smtClean="0"/>
              <a:t>commonly used </a:t>
            </a:r>
            <a:r>
              <a:rPr lang="en-US" sz="2100" dirty="0"/>
              <a:t>definitions, concepts, models and patterns</a:t>
            </a:r>
          </a:p>
          <a:p>
            <a:pPr marL="342900" indent="-342900">
              <a:buClr>
                <a:srgbClr val="0070C0"/>
              </a:buClr>
              <a:buFont typeface="Arial" panose="020B0604020202020204" pitchFamily="34" charset="0"/>
              <a:buChar char="•"/>
            </a:pPr>
            <a:r>
              <a:rPr lang="en-US" sz="2100" dirty="0" smtClean="0"/>
              <a:t>Use </a:t>
            </a:r>
            <a:r>
              <a:rPr lang="en-US" sz="2100" dirty="0"/>
              <a:t>knowledge and understanding to select relevant examples, </a:t>
            </a:r>
            <a:r>
              <a:rPr lang="en-US" sz="2100" dirty="0" err="1"/>
              <a:t>recognise</a:t>
            </a:r>
            <a:r>
              <a:rPr lang="en-US" sz="2100" dirty="0"/>
              <a:t> patterns and trends, and </a:t>
            </a:r>
            <a:r>
              <a:rPr lang="en-US" sz="2100" dirty="0" smtClean="0"/>
              <a:t>to analyse </a:t>
            </a:r>
            <a:r>
              <a:rPr lang="en-US" sz="2100" dirty="0"/>
              <a:t>evidence</a:t>
            </a:r>
          </a:p>
          <a:p>
            <a:pPr marL="342900" indent="-342900">
              <a:buClr>
                <a:srgbClr val="0070C0"/>
              </a:buClr>
              <a:buFont typeface="Arial" panose="020B0604020202020204" pitchFamily="34" charset="0"/>
              <a:buChar char="•"/>
            </a:pPr>
            <a:r>
              <a:rPr lang="en-US" sz="2100" dirty="0" smtClean="0"/>
              <a:t>Present </a:t>
            </a:r>
            <a:r>
              <a:rPr lang="en-US" sz="2100" dirty="0"/>
              <a:t>thoroughly reasoned explanations for phenomena, patterns and relationships</a:t>
            </a:r>
          </a:p>
          <a:p>
            <a:pPr marL="342900" indent="-342900">
              <a:buClr>
                <a:srgbClr val="0070C0"/>
              </a:buClr>
              <a:buFont typeface="Arial" panose="020B0604020202020204" pitchFamily="34" charset="0"/>
              <a:buChar char="•"/>
            </a:pPr>
            <a:r>
              <a:rPr lang="en-US" sz="2100" dirty="0" smtClean="0"/>
              <a:t>Understand </a:t>
            </a:r>
            <a:r>
              <a:rPr lang="en-US" sz="2100" dirty="0"/>
              <a:t>the implications and draw valid inferences from data and source materials</a:t>
            </a:r>
          </a:p>
          <a:p>
            <a:pPr marL="342900" indent="-342900">
              <a:buClr>
                <a:srgbClr val="0070C0"/>
              </a:buClr>
              <a:buFont typeface="Arial" panose="020B0604020202020204" pitchFamily="34" charset="0"/>
              <a:buChar char="•"/>
            </a:pPr>
            <a:r>
              <a:rPr lang="en-US" sz="2100" dirty="0" smtClean="0"/>
              <a:t>Discuss </a:t>
            </a:r>
            <a:r>
              <a:rPr lang="en-US" sz="2100" dirty="0"/>
              <a:t>and evaluate choices, and make reasoned decisions, recommendations and judgements</a:t>
            </a:r>
          </a:p>
          <a:p>
            <a:pPr marL="342900" indent="-342900">
              <a:buClr>
                <a:srgbClr val="0070C0"/>
              </a:buClr>
              <a:buFont typeface="Arial" panose="020B0604020202020204" pitchFamily="34" charset="0"/>
              <a:buChar char="•"/>
            </a:pPr>
            <a:r>
              <a:rPr lang="en-US" sz="2100" dirty="0" smtClean="0"/>
              <a:t>Draw </a:t>
            </a:r>
            <a:r>
              <a:rPr lang="en-US" sz="2100" dirty="0"/>
              <a:t>valid conclusions by a reasoned consideration of evidence</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115</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700" dirty="0" smtClean="0"/>
              <a:t>3.2 </a:t>
            </a:r>
            <a:r>
              <a:rPr lang="en-GB" sz="3700" dirty="0"/>
              <a:t>– </a:t>
            </a:r>
            <a:r>
              <a:rPr lang="en-US" sz="3700" dirty="0"/>
              <a:t> </a:t>
            </a:r>
            <a:r>
              <a:rPr lang="en-US" sz="3700" dirty="0" smtClean="0"/>
              <a:t>Essential Personal Skills in T&amp;T</a:t>
            </a:r>
            <a:endParaRPr lang="en-GB" sz="3700" b="1" dirty="0" smtClean="0"/>
          </a:p>
        </p:txBody>
      </p:sp>
      <p:sp>
        <p:nvSpPr>
          <p:cNvPr id="5" name="Rounded Rectangle 4"/>
          <p:cNvSpPr/>
          <p:nvPr/>
        </p:nvSpPr>
        <p:spPr>
          <a:xfrm>
            <a:off x="190262" y="114402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Ins="2743200" rtlCol="0" anchor="ctr"/>
          <a:lstStyle/>
          <a:p>
            <a:r>
              <a:rPr lang="en-US" sz="2120" b="1" dirty="0" smtClean="0">
                <a:solidFill>
                  <a:srgbClr val="C00000"/>
                </a:solidFill>
                <a:latin typeface="Arial" panose="020B0604020202020204" pitchFamily="34" charset="0"/>
                <a:cs typeface="Arial" panose="020B0604020202020204" pitchFamily="34" charset="0"/>
              </a:rPr>
              <a:t>Example</a:t>
            </a:r>
            <a:endParaRPr lang="en-US" sz="2120" b="1" dirty="0">
              <a:solidFill>
                <a:srgbClr val="C0000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2120" dirty="0">
                <a:solidFill>
                  <a:schemeClr val="tx1"/>
                </a:solidFill>
                <a:latin typeface="Arial" panose="020B0604020202020204" pitchFamily="34" charset="0"/>
                <a:cs typeface="Arial" panose="020B0604020202020204" pitchFamily="34" charset="0"/>
              </a:rPr>
              <a:t>The two members of hospitality staff shown here help to illustrate the importance of personal presentation, clear speech, numeracy and literacy skills in a variety of ways.</a:t>
            </a:r>
          </a:p>
          <a:p>
            <a:pPr marL="285750" indent="-285750">
              <a:buClr>
                <a:srgbClr val="C00000"/>
              </a:buClr>
              <a:buSzPct val="80000"/>
              <a:buFont typeface="Arial" panose="020B0604020202020204" pitchFamily="34" charset="0"/>
              <a:buChar char="►"/>
            </a:pPr>
            <a:r>
              <a:rPr lang="en-US" sz="2120" dirty="0">
                <a:solidFill>
                  <a:schemeClr val="tx1"/>
                </a:solidFill>
                <a:latin typeface="Arial" panose="020B0604020202020204" pitchFamily="34" charset="0"/>
                <a:cs typeface="Arial" panose="020B0604020202020204" pitchFamily="34" charset="0"/>
              </a:rPr>
              <a:t>Both members of staff are in uniform and their personal presentation is fully appropriate for this customer service environment. </a:t>
            </a:r>
            <a:endParaRPr lang="en-US" sz="2120" dirty="0" smtClean="0">
              <a:solidFill>
                <a:schemeClr val="tx1"/>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2120" dirty="0" smtClean="0">
                <a:solidFill>
                  <a:schemeClr val="tx1"/>
                </a:solidFill>
                <a:latin typeface="Arial" panose="020B0604020202020204" pitchFamily="34" charset="0"/>
                <a:cs typeface="Arial" panose="020B0604020202020204" pitchFamily="34" charset="0"/>
              </a:rPr>
              <a:t>They </a:t>
            </a:r>
            <a:r>
              <a:rPr lang="en-US" sz="2120" dirty="0">
                <a:solidFill>
                  <a:schemeClr val="tx1"/>
                </a:solidFill>
                <a:latin typeface="Arial" panose="020B0604020202020204" pitchFamily="34" charset="0"/>
                <a:cs typeface="Arial" panose="020B0604020202020204" pitchFamily="34" charset="0"/>
              </a:rPr>
              <a:t>have correctly interpreted and understood the service request and the tray in view at the bottom right hand corner of the photograph shows a drink ready to be served. </a:t>
            </a:r>
            <a:endParaRPr lang="en-US" sz="2120" dirty="0" smtClean="0">
              <a:solidFill>
                <a:schemeClr val="tx1"/>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2120" dirty="0" smtClean="0">
                <a:solidFill>
                  <a:schemeClr val="tx1"/>
                </a:solidFill>
                <a:latin typeface="Arial" panose="020B0604020202020204" pitchFamily="34" charset="0"/>
                <a:cs typeface="Arial" panose="020B0604020202020204" pitchFamily="34" charset="0"/>
              </a:rPr>
              <a:t>The </a:t>
            </a:r>
            <a:r>
              <a:rPr lang="en-US" sz="2120" dirty="0">
                <a:solidFill>
                  <a:schemeClr val="tx1"/>
                </a:solidFill>
                <a:latin typeface="Arial" panose="020B0604020202020204" pitchFamily="34" charset="0"/>
                <a:cs typeface="Arial" panose="020B0604020202020204" pitchFamily="34" charset="0"/>
              </a:rPr>
              <a:t>order has been noted on the service pad and prices will be calculated when the customer asks for the bill.</a:t>
            </a:r>
            <a:endParaRPr lang="en-US" sz="2120" dirty="0">
              <a:solidFill>
                <a:schemeClr val="tx1"/>
              </a:solidFill>
              <a:latin typeface="Arial" panose="020B0604020202020204" pitchFamily="34" charset="0"/>
              <a:cs typeface="Arial" panose="020B0604020202020204" pitchFamily="34" charset="0"/>
            </a:endParaRPr>
          </a:p>
        </p:txBody>
      </p:sp>
      <p:sp>
        <p:nvSpPr>
          <p:cNvPr id="6" name="Oval 5"/>
          <p:cNvSpPr/>
          <p:nvPr/>
        </p:nvSpPr>
        <p:spPr>
          <a:xfrm rot="2089674">
            <a:off x="8637214" y="997753"/>
            <a:ext cx="454263" cy="454263"/>
          </a:xfrm>
          <a:prstGeom prst="ellipse">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E</a:t>
            </a:r>
            <a:endParaRPr lang="en-US" b="1" dirty="0">
              <a:solidFill>
                <a:srgbClr val="C00000"/>
              </a:solidFill>
              <a:latin typeface="Arial" panose="020B0604020202020204" pitchFamily="34" charset="0"/>
              <a:cs typeface="Arial" panose="020B0604020202020204" pitchFamily="34" charset="0"/>
            </a:endParaRPr>
          </a:p>
        </p:txBody>
      </p:sp>
      <p:pic>
        <p:nvPicPr>
          <p:cNvPr id="45058" name="Picture 2" descr="Image result for reception staf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9288" y="1253014"/>
            <a:ext cx="2705058" cy="2031970"/>
          </a:xfrm>
          <a:prstGeom prst="rect">
            <a:avLst/>
          </a:prstGeom>
          <a:noFill/>
          <a:extLst>
            <a:ext uri="{909E8E84-426E-40DD-AFC4-6F175D3DCCD1}">
              <a14:hiddenFill xmlns:a14="http://schemas.microsoft.com/office/drawing/2010/main">
                <a:solidFill>
                  <a:srgbClr val="FFFFFF"/>
                </a:solidFill>
              </a14:hiddenFill>
            </a:ext>
          </a:extLst>
        </p:spPr>
      </p:pic>
      <p:pic>
        <p:nvPicPr>
          <p:cNvPr id="45060" name="Picture 4" descr="Image result for reception staff with drink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9288" y="3369848"/>
            <a:ext cx="2706223" cy="2006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3309503"/>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115</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700" dirty="0" smtClean="0"/>
              <a:t>3.2 </a:t>
            </a:r>
            <a:r>
              <a:rPr lang="en-GB" sz="3700" dirty="0"/>
              <a:t>– </a:t>
            </a:r>
            <a:r>
              <a:rPr lang="en-US" sz="3700" dirty="0"/>
              <a:t> </a:t>
            </a:r>
            <a:r>
              <a:rPr lang="en-US" sz="3700" dirty="0" smtClean="0"/>
              <a:t>Essential Personal Skills in T&amp;T</a:t>
            </a:r>
            <a:endParaRPr lang="en-GB" sz="3700" b="1" dirty="0" smtClean="0"/>
          </a:p>
        </p:txBody>
      </p:sp>
      <p:sp>
        <p:nvSpPr>
          <p:cNvPr id="14" name="Rectangle 13"/>
          <p:cNvSpPr/>
          <p:nvPr/>
        </p:nvSpPr>
        <p:spPr>
          <a:xfrm>
            <a:off x="179511" y="1124744"/>
            <a:ext cx="6768753" cy="5632311"/>
          </a:xfrm>
          <a:prstGeom prst="rect">
            <a:avLst/>
          </a:prstGeom>
        </p:spPr>
        <p:txBody>
          <a:bodyPr wrap="square">
            <a:spAutoFit/>
          </a:bodyPr>
          <a:lstStyle/>
          <a:p>
            <a:pPr>
              <a:buClr>
                <a:srgbClr val="0070C0"/>
              </a:buClr>
              <a:buSzPct val="80000"/>
            </a:pPr>
            <a:r>
              <a:rPr lang="en-US" sz="2000" b="1" dirty="0" smtClean="0">
                <a:solidFill>
                  <a:srgbClr val="C00000"/>
                </a:solidFill>
              </a:rPr>
              <a:t>Awareness </a:t>
            </a:r>
            <a:r>
              <a:rPr lang="en-US" sz="2000" b="1" dirty="0">
                <a:solidFill>
                  <a:srgbClr val="C00000"/>
                </a:solidFill>
              </a:rPr>
              <a:t>of the need for essential personal and interpersonal skills</a:t>
            </a:r>
          </a:p>
          <a:p>
            <a:pPr marL="342900" indent="-342900">
              <a:buClr>
                <a:srgbClr val="0070C0"/>
              </a:buClr>
              <a:buSzPct val="80000"/>
              <a:buFont typeface="Arial" panose="020B0604020202020204" pitchFamily="34" charset="0"/>
              <a:buChar char="►"/>
            </a:pPr>
            <a:r>
              <a:rPr lang="en-US" sz="2000" dirty="0"/>
              <a:t>Such waiting staff play a key role in advising guests about the food and drinks that are available. In some venues, they are also responsible for greeting guests, showing them to their </a:t>
            </a:r>
            <a:r>
              <a:rPr lang="en-US" sz="2000" dirty="0" smtClean="0"/>
              <a:t>table, </a:t>
            </a:r>
            <a:r>
              <a:rPr lang="en-US" sz="2000" dirty="0"/>
              <a:t>taking orders and at the end of the service, collecting payment. </a:t>
            </a:r>
            <a:r>
              <a:rPr lang="en-US" sz="2000" dirty="0" smtClean="0"/>
              <a:t>They </a:t>
            </a:r>
            <a:r>
              <a:rPr lang="en-US" sz="2000" dirty="0"/>
              <a:t>may have their own cash float, an at the end of the service, will be responsible for handing over the sessions takings. </a:t>
            </a:r>
            <a:endParaRPr lang="en-US" sz="2000" dirty="0" smtClean="0"/>
          </a:p>
          <a:p>
            <a:pPr marL="342900" indent="-342900">
              <a:buClr>
                <a:srgbClr val="0070C0"/>
              </a:buClr>
              <a:buSzPct val="80000"/>
              <a:buFont typeface="Arial" panose="020B0604020202020204" pitchFamily="34" charset="0"/>
              <a:buChar char="►"/>
            </a:pPr>
            <a:r>
              <a:rPr lang="en-US" sz="2000" dirty="0" smtClean="0"/>
              <a:t>High </a:t>
            </a:r>
            <a:r>
              <a:rPr lang="en-US" sz="2000" dirty="0"/>
              <a:t>standards of personal presentation and hygiene are </a:t>
            </a:r>
            <a:r>
              <a:rPr lang="en-US" sz="2000" dirty="0" smtClean="0"/>
              <a:t>expected. </a:t>
            </a:r>
            <a:r>
              <a:rPr lang="en-US" sz="2000" dirty="0"/>
              <a:t>The staff must be careful not to touch the food, or the surfaces of the </a:t>
            </a:r>
            <a:r>
              <a:rPr lang="en-US" sz="2000" dirty="0" smtClean="0"/>
              <a:t>cutlery </a:t>
            </a:r>
            <a:r>
              <a:rPr lang="en-US" sz="2000" dirty="0"/>
              <a:t>or glassware, that will come into contact with food or drink or the guests mouth. </a:t>
            </a:r>
            <a:endParaRPr lang="en-US" sz="2000" dirty="0" smtClean="0"/>
          </a:p>
          <a:p>
            <a:pPr marL="342900" indent="-342900">
              <a:buClr>
                <a:srgbClr val="0070C0"/>
              </a:buClr>
              <a:buSzPct val="80000"/>
              <a:buFont typeface="Arial" panose="020B0604020202020204" pitchFamily="34" charset="0"/>
              <a:buChar char="►"/>
            </a:pPr>
            <a:r>
              <a:rPr lang="en-US" sz="2000" dirty="0" smtClean="0"/>
              <a:t>Working </a:t>
            </a:r>
            <a:r>
              <a:rPr lang="en-US" sz="2000" dirty="0"/>
              <a:t>safely, so that they avoid accidents, is another must. </a:t>
            </a:r>
            <a:r>
              <a:rPr lang="en-US" sz="2000" dirty="0" smtClean="0"/>
              <a:t>Finally, </a:t>
            </a:r>
            <a:r>
              <a:rPr lang="en-US" sz="2000" dirty="0"/>
              <a:t>at the close of the business for the day, the staff will have to help prepare </a:t>
            </a:r>
            <a:r>
              <a:rPr lang="en-US" sz="2000" dirty="0" smtClean="0"/>
              <a:t>the </a:t>
            </a:r>
            <a:r>
              <a:rPr lang="en-US" sz="2000" dirty="0"/>
              <a:t>venue for the next service and clear away when all the guests have gone.</a:t>
            </a:r>
          </a:p>
        </p:txBody>
      </p:sp>
      <p:pic>
        <p:nvPicPr>
          <p:cNvPr id="46082" name="Picture 2" descr="Image result for restaurant duti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948264" y="1188245"/>
            <a:ext cx="1944216" cy="1715485"/>
          </a:xfrm>
          <a:prstGeom prst="rect">
            <a:avLst/>
          </a:prstGeom>
          <a:noFill/>
          <a:extLst>
            <a:ext uri="{909E8E84-426E-40DD-AFC4-6F175D3DCCD1}">
              <a14:hiddenFill xmlns:a14="http://schemas.microsoft.com/office/drawing/2010/main">
                <a:solidFill>
                  <a:srgbClr val="FFFFFF"/>
                </a:solidFill>
              </a14:hiddenFill>
            </a:ext>
          </a:extLst>
        </p:spPr>
      </p:pic>
      <p:pic>
        <p:nvPicPr>
          <p:cNvPr id="46084" name="Picture 4" descr="Related imag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948264" y="3002851"/>
            <a:ext cx="1944216" cy="1722293"/>
          </a:xfrm>
          <a:prstGeom prst="rect">
            <a:avLst/>
          </a:prstGeom>
          <a:noFill/>
          <a:extLst>
            <a:ext uri="{909E8E84-426E-40DD-AFC4-6F175D3DCCD1}">
              <a14:hiddenFill xmlns:a14="http://schemas.microsoft.com/office/drawing/2010/main">
                <a:solidFill>
                  <a:srgbClr val="FFFFFF"/>
                </a:solidFill>
              </a14:hiddenFill>
            </a:ext>
          </a:extLst>
        </p:spPr>
      </p:pic>
      <p:pic>
        <p:nvPicPr>
          <p:cNvPr id="46086" name="Picture 6" descr="Image result for preparing a hotel venu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948264" y="4826970"/>
            <a:ext cx="1944216" cy="14726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6393442"/>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115</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700" dirty="0" smtClean="0"/>
              <a:t>3.2 </a:t>
            </a:r>
            <a:r>
              <a:rPr lang="en-GB" sz="3700" dirty="0"/>
              <a:t>– </a:t>
            </a:r>
            <a:r>
              <a:rPr lang="en-US" sz="3700" dirty="0"/>
              <a:t> </a:t>
            </a:r>
            <a:r>
              <a:rPr lang="en-US" sz="3700" dirty="0" smtClean="0"/>
              <a:t>Essential Personal Skills in T&amp;T</a:t>
            </a:r>
            <a:endParaRPr lang="en-GB" sz="3700" b="1" dirty="0" smtClean="0"/>
          </a:p>
        </p:txBody>
      </p:sp>
      <p:sp>
        <p:nvSpPr>
          <p:cNvPr id="14" name="Rectangle 13"/>
          <p:cNvSpPr/>
          <p:nvPr/>
        </p:nvSpPr>
        <p:spPr>
          <a:xfrm>
            <a:off x="179511" y="1124744"/>
            <a:ext cx="6120681" cy="5632311"/>
          </a:xfrm>
          <a:prstGeom prst="rect">
            <a:avLst/>
          </a:prstGeom>
        </p:spPr>
        <p:txBody>
          <a:bodyPr wrap="square">
            <a:spAutoFit/>
          </a:bodyPr>
          <a:lstStyle/>
          <a:p>
            <a:pPr>
              <a:buClr>
                <a:srgbClr val="0070C0"/>
              </a:buClr>
              <a:buSzPct val="80000"/>
            </a:pPr>
            <a:r>
              <a:rPr lang="en-US" sz="2000" b="1" dirty="0" smtClean="0">
                <a:solidFill>
                  <a:srgbClr val="C00000"/>
                </a:solidFill>
              </a:rPr>
              <a:t>Awareness </a:t>
            </a:r>
            <a:r>
              <a:rPr lang="en-US" sz="2000" b="1" dirty="0">
                <a:solidFill>
                  <a:srgbClr val="C00000"/>
                </a:solidFill>
              </a:rPr>
              <a:t>of applications of technology</a:t>
            </a:r>
          </a:p>
          <a:p>
            <a:pPr marL="342900" indent="-342900">
              <a:buClr>
                <a:srgbClr val="0070C0"/>
              </a:buClr>
              <a:buSzPct val="80000"/>
              <a:buFont typeface="Arial" panose="020B0604020202020204" pitchFamily="34" charset="0"/>
              <a:buChar char="►"/>
            </a:pPr>
            <a:r>
              <a:rPr lang="en-US" sz="2000" dirty="0" smtClean="0"/>
              <a:t>Most travel and tourism organisations have adopted developments in ICT to aid the efficient running of their business operations. </a:t>
            </a:r>
          </a:p>
          <a:p>
            <a:pPr marL="342900" indent="-342900">
              <a:buClr>
                <a:srgbClr val="0070C0"/>
              </a:buClr>
              <a:buSzPct val="80000"/>
              <a:buFont typeface="Arial" panose="020B0604020202020204" pitchFamily="34" charset="0"/>
              <a:buChar char="►"/>
            </a:pPr>
            <a:r>
              <a:rPr lang="en-US" sz="2000" dirty="0" smtClean="0"/>
              <a:t>The advent of </a:t>
            </a:r>
            <a:r>
              <a:rPr lang="en-US" sz="2000" dirty="0" err="1" smtClean="0"/>
              <a:t>computerised</a:t>
            </a:r>
            <a:r>
              <a:rPr lang="en-US" sz="2000" dirty="0" smtClean="0"/>
              <a:t> reservation systems and other information technologies, such as telephone, telex, video text, facsimile, internet etc. have contributed tremendously to the growth and expansion of the travel and tourism industry. </a:t>
            </a:r>
          </a:p>
          <a:p>
            <a:pPr marL="342900" indent="-342900">
              <a:buClr>
                <a:srgbClr val="0070C0"/>
              </a:buClr>
              <a:buSzPct val="80000"/>
              <a:buFont typeface="Arial" panose="020B0604020202020204" pitchFamily="34" charset="0"/>
              <a:buChar char="►"/>
            </a:pPr>
            <a:r>
              <a:rPr lang="en-US" sz="2000" dirty="0" smtClean="0"/>
              <a:t>The last decade has seen the rapid expansion of Internet-based service provision; and this 24/7 availability has transformed customer interaction with hotels and other types of service providers. </a:t>
            </a:r>
          </a:p>
          <a:p>
            <a:pPr marL="342900" indent="-342900">
              <a:buClr>
                <a:srgbClr val="0070C0"/>
              </a:buClr>
              <a:buSzPct val="80000"/>
              <a:buFont typeface="Arial" panose="020B0604020202020204" pitchFamily="34" charset="0"/>
              <a:buChar char="►"/>
            </a:pPr>
            <a:r>
              <a:rPr lang="en-US" sz="2000" dirty="0" smtClean="0"/>
              <a:t>Many hotels make use of new technology to streamline their operating procedures within and between various departments and these have resulted in improvements to both customer service and profitability. </a:t>
            </a:r>
          </a:p>
        </p:txBody>
      </p:sp>
      <p:pic>
        <p:nvPicPr>
          <p:cNvPr id="47106" name="Picture 2" descr="Image result for booking.co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300192" y="1124744"/>
            <a:ext cx="2592288" cy="1839688"/>
          </a:xfrm>
          <a:prstGeom prst="rect">
            <a:avLst/>
          </a:prstGeom>
          <a:noFill/>
          <a:extLst>
            <a:ext uri="{909E8E84-426E-40DD-AFC4-6F175D3DCCD1}">
              <a14:hiddenFill xmlns:a14="http://schemas.microsoft.com/office/drawing/2010/main">
                <a:solidFill>
                  <a:srgbClr val="FFFFFF"/>
                </a:solidFill>
              </a14:hiddenFill>
            </a:ext>
          </a:extLst>
        </p:spPr>
      </p:pic>
      <p:pic>
        <p:nvPicPr>
          <p:cNvPr id="47108" name="Picture 4" descr="Image result for event management softwar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00192" y="3151256"/>
            <a:ext cx="2592288" cy="1851634"/>
          </a:xfrm>
          <a:prstGeom prst="rect">
            <a:avLst/>
          </a:prstGeom>
          <a:noFill/>
          <a:extLst>
            <a:ext uri="{909E8E84-426E-40DD-AFC4-6F175D3DCCD1}">
              <a14:hiddenFill xmlns:a14="http://schemas.microsoft.com/office/drawing/2010/main">
                <a:solidFill>
                  <a:srgbClr val="FFFFFF"/>
                </a:solidFill>
              </a14:hiddenFill>
            </a:ext>
          </a:extLst>
        </p:spPr>
      </p:pic>
      <p:pic>
        <p:nvPicPr>
          <p:cNvPr id="47110" name="Picture 6" descr="Image result for hotel billing softwar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300192" y="5156179"/>
            <a:ext cx="2592288" cy="14411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9268266"/>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116</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700" dirty="0" smtClean="0"/>
              <a:t>3.2 </a:t>
            </a:r>
            <a:r>
              <a:rPr lang="en-GB" sz="3700" dirty="0"/>
              <a:t>– </a:t>
            </a:r>
            <a:r>
              <a:rPr lang="en-US" sz="3700" dirty="0"/>
              <a:t> </a:t>
            </a:r>
            <a:r>
              <a:rPr lang="en-US" sz="3700" dirty="0" smtClean="0"/>
              <a:t>Essential Personal Skills in T&amp;T</a:t>
            </a:r>
            <a:endParaRPr lang="en-GB" sz="3700" b="1" dirty="0" smtClean="0"/>
          </a:p>
        </p:txBody>
      </p:sp>
      <p:sp>
        <p:nvSpPr>
          <p:cNvPr id="14" name="Rectangle 13"/>
          <p:cNvSpPr/>
          <p:nvPr/>
        </p:nvSpPr>
        <p:spPr>
          <a:xfrm>
            <a:off x="179511" y="1124744"/>
            <a:ext cx="5976665" cy="5586145"/>
          </a:xfrm>
          <a:prstGeom prst="rect">
            <a:avLst/>
          </a:prstGeom>
        </p:spPr>
        <p:txBody>
          <a:bodyPr wrap="square">
            <a:spAutoFit/>
          </a:bodyPr>
          <a:lstStyle/>
          <a:p>
            <a:pPr>
              <a:buClr>
                <a:srgbClr val="0070C0"/>
              </a:buClr>
              <a:buSzPct val="80000"/>
            </a:pPr>
            <a:r>
              <a:rPr lang="en-US" sz="2100" b="1" dirty="0" smtClean="0">
                <a:solidFill>
                  <a:srgbClr val="C00000"/>
                </a:solidFill>
              </a:rPr>
              <a:t>Awareness </a:t>
            </a:r>
            <a:r>
              <a:rPr lang="en-US" sz="2100" b="1" dirty="0">
                <a:solidFill>
                  <a:srgbClr val="C00000"/>
                </a:solidFill>
              </a:rPr>
              <a:t>of applications of technology</a:t>
            </a:r>
          </a:p>
          <a:p>
            <a:pPr marL="342900" indent="-342900">
              <a:buClr>
                <a:srgbClr val="0070C0"/>
              </a:buClr>
              <a:buSzPct val="80000"/>
              <a:buFont typeface="Arial" panose="020B0604020202020204" pitchFamily="34" charset="0"/>
              <a:buChar char="►"/>
            </a:pPr>
            <a:r>
              <a:rPr lang="en-US" sz="2100" dirty="0" smtClean="0"/>
              <a:t>There </a:t>
            </a:r>
            <a:r>
              <a:rPr lang="en-US" sz="2100" dirty="0"/>
              <a:t>are a range of technological applications and, depending on the nature of the particular department, it is common to see the following aspects used by most </a:t>
            </a:r>
            <a:r>
              <a:rPr lang="en-US" sz="2100" dirty="0" smtClean="0"/>
              <a:t>providers:</a:t>
            </a:r>
          </a:p>
          <a:p>
            <a:pPr marL="742950" indent="-342900">
              <a:buClr>
                <a:srgbClr val="0070C0"/>
              </a:buClr>
              <a:buSzPct val="80000"/>
              <a:buFont typeface="Wingdings" panose="05000000000000000000" pitchFamily="2" charset="2"/>
              <a:buChar char="§"/>
            </a:pPr>
            <a:r>
              <a:rPr lang="en-US" sz="2100" dirty="0"/>
              <a:t>A website allows online booking and acts as a marketing tool.</a:t>
            </a:r>
          </a:p>
          <a:p>
            <a:pPr marL="742950" indent="-342900">
              <a:buClr>
                <a:srgbClr val="0070C0"/>
              </a:buClr>
              <a:buSzPct val="80000"/>
              <a:buFont typeface="Wingdings" panose="05000000000000000000" pitchFamily="2" charset="2"/>
              <a:buChar char="§"/>
            </a:pPr>
            <a:r>
              <a:rPr lang="en-US" sz="2100" dirty="0" smtClean="0"/>
              <a:t>Databases </a:t>
            </a:r>
            <a:r>
              <a:rPr lang="en-US" sz="2100" dirty="0"/>
              <a:t>aid direct marketing, and</a:t>
            </a:r>
          </a:p>
          <a:p>
            <a:pPr marL="742950" indent="-342900">
              <a:buClr>
                <a:srgbClr val="0070C0"/>
              </a:buClr>
              <a:buSzPct val="80000"/>
              <a:buFont typeface="Wingdings" panose="05000000000000000000" pitchFamily="2" charset="2"/>
              <a:buChar char="§"/>
            </a:pPr>
            <a:r>
              <a:rPr lang="en-US" sz="2100" dirty="0" smtClean="0"/>
              <a:t>Finance </a:t>
            </a:r>
            <a:r>
              <a:rPr lang="en-US" sz="2100" dirty="0"/>
              <a:t>systems help to streamline payments, accounts and stock control</a:t>
            </a:r>
            <a:r>
              <a:rPr lang="en-US" sz="2100" dirty="0" smtClean="0"/>
              <a:t>.</a:t>
            </a:r>
          </a:p>
          <a:p>
            <a:pPr marL="342900" indent="-342900">
              <a:buClr>
                <a:srgbClr val="0070C0"/>
              </a:buClr>
              <a:buSzPct val="80000"/>
              <a:buFont typeface="Arial" panose="020B0604020202020204" pitchFamily="34" charset="0"/>
              <a:buChar char="►"/>
            </a:pPr>
            <a:r>
              <a:rPr lang="en-US" sz="2100" dirty="0"/>
              <a:t>Such applications increase efficiency in both front and back of house situations and allow organisations to become more competitive. </a:t>
            </a:r>
            <a:endParaRPr lang="en-US" sz="2100" dirty="0" smtClean="0"/>
          </a:p>
          <a:p>
            <a:pPr marL="342900" indent="-342900">
              <a:buClr>
                <a:srgbClr val="0070C0"/>
              </a:buClr>
              <a:buSzPct val="80000"/>
              <a:buFont typeface="Arial" panose="020B0604020202020204" pitchFamily="34" charset="0"/>
              <a:buChar char="►"/>
            </a:pPr>
            <a:r>
              <a:rPr lang="en-US" sz="2100" dirty="0" smtClean="0"/>
              <a:t>This </a:t>
            </a:r>
            <a:r>
              <a:rPr lang="en-US" sz="2100" dirty="0"/>
              <a:t>benefits customers as well as the staff. A majority of customers like the ease and convenience of using the Internet for booking travel arrangements. </a:t>
            </a:r>
            <a:endParaRPr lang="en-US" sz="2100" dirty="0" smtClean="0"/>
          </a:p>
        </p:txBody>
      </p:sp>
      <p:pic>
        <p:nvPicPr>
          <p:cNvPr id="5" name="Picture 2" descr="Image result for booking.co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300192" y="1124744"/>
            <a:ext cx="2592288" cy="183968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event management softwar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00192" y="3151256"/>
            <a:ext cx="2592288" cy="185163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hotel billing softwar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300192" y="5156179"/>
            <a:ext cx="2592288" cy="14411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0790536"/>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116</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700" dirty="0" smtClean="0"/>
              <a:t>3.2 </a:t>
            </a:r>
            <a:r>
              <a:rPr lang="en-GB" sz="3700" dirty="0"/>
              <a:t>– </a:t>
            </a:r>
            <a:r>
              <a:rPr lang="en-US" sz="3700" dirty="0"/>
              <a:t> </a:t>
            </a:r>
            <a:r>
              <a:rPr lang="en-US" sz="3700" dirty="0" smtClean="0"/>
              <a:t>Essential Personal Skills in T&amp;T</a:t>
            </a:r>
            <a:endParaRPr lang="en-GB" sz="3700" b="1" dirty="0" smtClean="0"/>
          </a:p>
        </p:txBody>
      </p:sp>
      <p:sp>
        <p:nvSpPr>
          <p:cNvPr id="14" name="Rectangle 13"/>
          <p:cNvSpPr/>
          <p:nvPr/>
        </p:nvSpPr>
        <p:spPr>
          <a:xfrm>
            <a:off x="179511" y="1124744"/>
            <a:ext cx="6768753" cy="5509200"/>
          </a:xfrm>
          <a:prstGeom prst="rect">
            <a:avLst/>
          </a:prstGeom>
        </p:spPr>
        <p:txBody>
          <a:bodyPr wrap="square">
            <a:spAutoFit/>
          </a:bodyPr>
          <a:lstStyle/>
          <a:p>
            <a:pPr>
              <a:buClr>
                <a:srgbClr val="0070C0"/>
              </a:buClr>
              <a:buSzPct val="80000"/>
            </a:pPr>
            <a:r>
              <a:rPr lang="en-US" sz="2200" b="1" dirty="0" smtClean="0">
                <a:solidFill>
                  <a:srgbClr val="C00000"/>
                </a:solidFill>
              </a:rPr>
              <a:t>Awareness </a:t>
            </a:r>
            <a:r>
              <a:rPr lang="en-US" sz="2200" b="1" dirty="0">
                <a:solidFill>
                  <a:srgbClr val="C00000"/>
                </a:solidFill>
              </a:rPr>
              <a:t>of applications of technology</a:t>
            </a:r>
          </a:p>
          <a:p>
            <a:pPr marL="342900" indent="-342900">
              <a:buClr>
                <a:srgbClr val="0070C0"/>
              </a:buClr>
              <a:buSzPct val="80000"/>
              <a:buFont typeface="Arial" panose="020B0604020202020204" pitchFamily="34" charset="0"/>
              <a:buChar char="►"/>
            </a:pPr>
            <a:r>
              <a:rPr lang="en-US" sz="2200" dirty="0" smtClean="0"/>
              <a:t>In </a:t>
            </a:r>
            <a:r>
              <a:rPr lang="en-US" sz="2200" dirty="0"/>
              <a:t>particular, they like the instant reservation/payment confirmation and the 24/7 availability of the service. The adoption of new technology has had great benefits for both producers and consumers.</a:t>
            </a:r>
          </a:p>
          <a:p>
            <a:pPr marL="342900" indent="-342900">
              <a:buClr>
                <a:srgbClr val="0070C0"/>
              </a:buClr>
              <a:buSzPct val="80000"/>
              <a:buFont typeface="Arial" panose="020B0604020202020204" pitchFamily="34" charset="0"/>
              <a:buChar char="►"/>
            </a:pPr>
            <a:r>
              <a:rPr lang="en-US" sz="2200" dirty="0"/>
              <a:t>To </a:t>
            </a:r>
            <a:r>
              <a:rPr lang="en-US" sz="2200" dirty="0" err="1"/>
              <a:t>maximise</a:t>
            </a:r>
            <a:r>
              <a:rPr lang="en-US" sz="2200" dirty="0"/>
              <a:t> operational benefits, staff will have to be trained in all aspects of the systems being used, and therefore many organisations will provide professional development opportunities for their various employees. </a:t>
            </a:r>
            <a:endParaRPr lang="en-US" sz="2200" dirty="0" smtClean="0"/>
          </a:p>
          <a:p>
            <a:pPr marL="342900" indent="-342900">
              <a:buClr>
                <a:srgbClr val="0070C0"/>
              </a:buClr>
              <a:buSzPct val="80000"/>
              <a:buFont typeface="Arial" panose="020B0604020202020204" pitchFamily="34" charset="0"/>
              <a:buChar char="►"/>
            </a:pPr>
            <a:r>
              <a:rPr lang="en-US" sz="2200" dirty="0" smtClean="0"/>
              <a:t>OPERA </a:t>
            </a:r>
            <a:r>
              <a:rPr lang="en-US" sz="2200" dirty="0"/>
              <a:t>is the MICROS property management system used in many large hotel chains such as Hyatt Hotels and Resorts and the InterContinental Hotels Group. It is the successor to the popular Fidelio PMS (Property Management System). </a:t>
            </a:r>
            <a:endParaRPr lang="en-US" sz="2200" dirty="0" smtClean="0"/>
          </a:p>
        </p:txBody>
      </p:sp>
      <p:pic>
        <p:nvPicPr>
          <p:cNvPr id="49154" name="Picture 2" descr="Related image">
            <a:hlinkClick r:id="rId4"/>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948264" y="1158330"/>
            <a:ext cx="1944216" cy="2201644"/>
          </a:xfrm>
          <a:prstGeom prst="rect">
            <a:avLst/>
          </a:prstGeom>
          <a:noFill/>
          <a:extLst>
            <a:ext uri="{909E8E84-426E-40DD-AFC4-6F175D3DCCD1}">
              <a14:hiddenFill xmlns:a14="http://schemas.microsoft.com/office/drawing/2010/main">
                <a:solidFill>
                  <a:srgbClr val="FFFFFF"/>
                </a:solidFill>
              </a14:hiddenFill>
            </a:ext>
          </a:extLst>
        </p:spPr>
      </p:pic>
      <p:pic>
        <p:nvPicPr>
          <p:cNvPr id="49156" name="Picture 4" descr="Related ima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58199" b="16020"/>
          <a:stretch/>
        </p:blipFill>
        <p:spPr bwMode="auto">
          <a:xfrm>
            <a:off x="6948264" y="3508990"/>
            <a:ext cx="1944216" cy="25122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6393174"/>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116</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3700" dirty="0" smtClean="0"/>
              <a:t>3.2 </a:t>
            </a:r>
            <a:r>
              <a:rPr lang="en-GB" sz="3700" dirty="0"/>
              <a:t>– </a:t>
            </a:r>
            <a:r>
              <a:rPr lang="en-US" sz="3700" dirty="0"/>
              <a:t> </a:t>
            </a:r>
            <a:r>
              <a:rPr lang="en-US" sz="3700" dirty="0" smtClean="0"/>
              <a:t>Essential Personal Skills in T&amp;T</a:t>
            </a:r>
            <a:endParaRPr lang="en-GB" sz="3700" b="1" dirty="0" smtClean="0"/>
          </a:p>
        </p:txBody>
      </p:sp>
      <p:sp>
        <p:nvSpPr>
          <p:cNvPr id="14" name="Rectangle 13"/>
          <p:cNvSpPr/>
          <p:nvPr/>
        </p:nvSpPr>
        <p:spPr>
          <a:xfrm>
            <a:off x="179511" y="1124744"/>
            <a:ext cx="5904657" cy="5509200"/>
          </a:xfrm>
          <a:prstGeom prst="rect">
            <a:avLst/>
          </a:prstGeom>
        </p:spPr>
        <p:txBody>
          <a:bodyPr wrap="square">
            <a:spAutoFit/>
          </a:bodyPr>
          <a:lstStyle/>
          <a:p>
            <a:pPr>
              <a:buClr>
                <a:srgbClr val="0070C0"/>
              </a:buClr>
              <a:buSzPct val="80000"/>
            </a:pPr>
            <a:r>
              <a:rPr lang="en-US" sz="2200" b="1" dirty="0" smtClean="0">
                <a:solidFill>
                  <a:srgbClr val="C00000"/>
                </a:solidFill>
              </a:rPr>
              <a:t>Awareness </a:t>
            </a:r>
            <a:r>
              <a:rPr lang="en-US" sz="2200" b="1" dirty="0">
                <a:solidFill>
                  <a:srgbClr val="C00000"/>
                </a:solidFill>
              </a:rPr>
              <a:t>of applications of technology</a:t>
            </a:r>
          </a:p>
          <a:p>
            <a:pPr marL="342900" indent="-342900">
              <a:buClr>
                <a:srgbClr val="0070C0"/>
              </a:buClr>
              <a:buSzPct val="80000"/>
              <a:buFont typeface="Arial" panose="020B0604020202020204" pitchFamily="34" charset="0"/>
              <a:buChar char="►"/>
            </a:pPr>
            <a:r>
              <a:rPr lang="en-US" sz="2200" dirty="0" smtClean="0"/>
              <a:t>Opera </a:t>
            </a:r>
            <a:r>
              <a:rPr lang="en-US" sz="2200" dirty="0"/>
              <a:t>can essentially be the only management software a hotel needs, as it can handle reservations, customer profiles, housekeeping management, maintenance logs, cashiering, accounts, agent commissions and other items such as minibar systems or guest pay per view TV. </a:t>
            </a:r>
            <a:endParaRPr lang="en-US" sz="2200" dirty="0" smtClean="0"/>
          </a:p>
          <a:p>
            <a:pPr marL="342900" indent="-342900">
              <a:buClr>
                <a:srgbClr val="0070C0"/>
              </a:buClr>
              <a:buSzPct val="80000"/>
              <a:buFont typeface="Arial" panose="020B0604020202020204" pitchFamily="34" charset="0"/>
              <a:buChar char="►"/>
            </a:pPr>
            <a:r>
              <a:rPr lang="en-US" sz="2200" dirty="0" smtClean="0"/>
              <a:t>Arrivals </a:t>
            </a:r>
            <a:r>
              <a:rPr lang="en-US" sz="2200" dirty="0"/>
              <a:t>and in-house guests are served using the front desk features of the property management software. This technology handles individual guests, groups, and </a:t>
            </a:r>
            <a:r>
              <a:rPr lang="en-US" sz="2200" dirty="0" smtClean="0"/>
              <a:t>walk-ins</a:t>
            </a:r>
            <a:r>
              <a:rPr lang="en-US" sz="2200" dirty="0"/>
              <a:t>, and has features for room blocking, managing guest messages and wakeup calls, and creating and following up on inter-department memos.</a:t>
            </a:r>
          </a:p>
        </p:txBody>
      </p:sp>
      <p:pic>
        <p:nvPicPr>
          <p:cNvPr id="5" name="Picture 2" descr="Related image">
            <a:hlinkClick r:id="rId4"/>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084168" y="1158330"/>
            <a:ext cx="2808312" cy="213573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Related ima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35838" r="58199" b="16021"/>
          <a:stretch/>
        </p:blipFill>
        <p:spPr bwMode="auto">
          <a:xfrm>
            <a:off x="6084168" y="3437001"/>
            <a:ext cx="2808312" cy="2080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0973762"/>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116</a:t>
            </a:r>
            <a:endParaRPr lang="en-GB" sz="1400" b="1" dirty="0">
              <a:latin typeface="Calibri" panose="020F0502020204030204" pitchFamily="34" charset="0"/>
            </a:endParaRPr>
          </a:p>
        </p:txBody>
      </p:sp>
      <p:sp>
        <p:nvSpPr>
          <p:cNvPr id="14" name="Rectangle 13"/>
          <p:cNvSpPr/>
          <p:nvPr/>
        </p:nvSpPr>
        <p:spPr>
          <a:xfrm>
            <a:off x="179511" y="1124744"/>
            <a:ext cx="8712969" cy="3477875"/>
          </a:xfrm>
          <a:prstGeom prst="rect">
            <a:avLst/>
          </a:prstGeom>
        </p:spPr>
        <p:txBody>
          <a:bodyPr wrap="square">
            <a:spAutoFit/>
          </a:bodyPr>
          <a:lstStyle/>
          <a:p>
            <a:pPr>
              <a:buClr>
                <a:srgbClr val="0070C0"/>
              </a:buClr>
              <a:buSzPct val="80000"/>
            </a:pPr>
            <a:r>
              <a:rPr lang="en-US" sz="2000" b="1" dirty="0" smtClean="0">
                <a:solidFill>
                  <a:srgbClr val="C00000"/>
                </a:solidFill>
              </a:rPr>
              <a:t>Follow </a:t>
            </a:r>
            <a:r>
              <a:rPr lang="en-US" sz="2000" b="1" dirty="0">
                <a:solidFill>
                  <a:srgbClr val="C00000"/>
                </a:solidFill>
              </a:rPr>
              <a:t>basic procedures when handling customer enquiries, reservations and payments</a:t>
            </a:r>
          </a:p>
          <a:p>
            <a:pPr marL="342900" indent="-342900">
              <a:buClr>
                <a:srgbClr val="0070C0"/>
              </a:buClr>
              <a:buSzPct val="80000"/>
              <a:buFont typeface="Arial" panose="020B0604020202020204" pitchFamily="34" charset="0"/>
              <a:buChar char="►"/>
            </a:pPr>
            <a:r>
              <a:rPr lang="en-US" sz="2000" dirty="0"/>
              <a:t>Customer satisfaction is affected by customer expectations about the service they will receive. If the customer service they receive is different from what they expected, there is always a danger that </a:t>
            </a:r>
            <a:r>
              <a:rPr lang="en-US" sz="2000" dirty="0" smtClean="0"/>
              <a:t>customer satisfaction will be lower than expected. </a:t>
            </a:r>
          </a:p>
          <a:p>
            <a:pPr marL="342900" indent="-342900">
              <a:buClr>
                <a:srgbClr val="0070C0"/>
              </a:buClr>
              <a:buSzPct val="80000"/>
              <a:buFont typeface="Arial" panose="020B0604020202020204" pitchFamily="34" charset="0"/>
              <a:buChar char="►"/>
            </a:pPr>
            <a:r>
              <a:rPr lang="en-US" sz="2000" dirty="0"/>
              <a:t>Therefore, many organisations try to deliver the same customer service, time after time, so that the service </a:t>
            </a:r>
            <a:r>
              <a:rPr lang="en-US" sz="2000" dirty="0" smtClean="0"/>
              <a:t>customers </a:t>
            </a:r>
            <a:r>
              <a:rPr lang="en-US" sz="2000" dirty="0"/>
              <a:t>receive matches their </a:t>
            </a:r>
            <a:r>
              <a:rPr lang="en-US" sz="2000" dirty="0" smtClean="0"/>
              <a:t/>
            </a:r>
            <a:br>
              <a:rPr lang="en-US" sz="2000" dirty="0" smtClean="0"/>
            </a:br>
            <a:r>
              <a:rPr lang="en-US" sz="2000" dirty="0" smtClean="0"/>
              <a:t>expectations </a:t>
            </a:r>
            <a:r>
              <a:rPr lang="en-US" sz="2000" dirty="0"/>
              <a:t>and gives them </a:t>
            </a:r>
            <a:r>
              <a:rPr lang="en-US" sz="2000" dirty="0" smtClean="0"/>
              <a:t/>
            </a:r>
            <a:br>
              <a:rPr lang="en-US" sz="2000" dirty="0" smtClean="0"/>
            </a:br>
            <a:r>
              <a:rPr lang="en-US" sz="2000" dirty="0" smtClean="0"/>
              <a:t>customer </a:t>
            </a:r>
            <a:r>
              <a:rPr lang="en-US" sz="2000" dirty="0"/>
              <a:t>satisfaction. </a:t>
            </a:r>
          </a:p>
          <a:p>
            <a:pPr marL="342900" indent="-342900">
              <a:buClr>
                <a:srgbClr val="0070C0"/>
              </a:buClr>
              <a:buSzPct val="80000"/>
              <a:buFont typeface="Arial" panose="020B0604020202020204" pitchFamily="34" charset="0"/>
              <a:buChar char="►"/>
            </a:pPr>
            <a:endParaRPr lang="en-US" sz="2000" dirty="0" smtClean="0"/>
          </a:p>
        </p:txBody>
      </p:sp>
      <p:sp>
        <p:nvSpPr>
          <p:cNvPr id="3" name="Rectangle 2"/>
          <p:cNvSpPr/>
          <p:nvPr/>
        </p:nvSpPr>
        <p:spPr>
          <a:xfrm>
            <a:off x="182959" y="4221088"/>
            <a:ext cx="4605065" cy="2554545"/>
          </a:xfrm>
          <a:prstGeom prst="rect">
            <a:avLst/>
          </a:prstGeom>
        </p:spPr>
        <p:txBody>
          <a:bodyPr wrap="square">
            <a:spAutoFit/>
          </a:bodyPr>
          <a:lstStyle/>
          <a:p>
            <a:pPr marL="342900" indent="-342900">
              <a:buClr>
                <a:srgbClr val="0070C0"/>
              </a:buClr>
              <a:buSzPct val="80000"/>
              <a:buFont typeface="Arial" panose="020B0604020202020204" pitchFamily="34" charset="0"/>
              <a:buChar char="►"/>
            </a:pPr>
            <a:r>
              <a:rPr lang="en-US" sz="2000" dirty="0" smtClean="0"/>
              <a:t>Customer </a:t>
            </a:r>
            <a:r>
              <a:rPr lang="en-US" sz="2000" dirty="0"/>
              <a:t>service procedures are the routines and detailed steps an organisation uses to deliver its customer service. Some organisations have formal procedures in writing and use those to train their staff and to monitor service.</a:t>
            </a:r>
            <a:endParaRPr lang="en-US" sz="2000" dirty="0"/>
          </a:p>
        </p:txBody>
      </p:sp>
      <p:pic>
        <p:nvPicPr>
          <p:cNvPr id="7" name="Picture 6"/>
          <p:cNvPicPr>
            <a:picLocks noChangeAspect="1"/>
          </p:cNvPicPr>
          <p:nvPr/>
        </p:nvPicPr>
        <p:blipFill rotWithShape="1">
          <a:blip r:embed="rId4" cstate="print">
            <a:lum contrast="-7000"/>
            <a:extLst>
              <a:ext uri="{28A0092B-C50C-407E-A947-70E740481C1C}">
                <a14:useLocalDpi xmlns:a14="http://schemas.microsoft.com/office/drawing/2010/main" val="0"/>
              </a:ext>
            </a:extLst>
          </a:blip>
          <a:srcRect/>
          <a:stretch/>
        </p:blipFill>
        <p:spPr>
          <a:xfrm>
            <a:off x="4860032" y="3663947"/>
            <a:ext cx="4076650" cy="3005413"/>
          </a:xfrm>
          <a:prstGeom prst="rect">
            <a:avLst/>
          </a:prstGeom>
        </p:spPr>
      </p:pic>
      <p:sp>
        <p:nvSpPr>
          <p:cNvPr id="13" name="Title 1"/>
          <p:cNvSpPr>
            <a:spLocks noGrp="1"/>
          </p:cNvSpPr>
          <p:nvPr>
            <p:ph type="title"/>
          </p:nvPr>
        </p:nvSpPr>
        <p:spPr>
          <a:xfrm>
            <a:off x="107504" y="44624"/>
            <a:ext cx="7560840" cy="625434"/>
          </a:xfrm>
        </p:spPr>
        <p:txBody>
          <a:bodyPr>
            <a:noAutofit/>
          </a:bodyPr>
          <a:lstStyle/>
          <a:p>
            <a:r>
              <a:rPr lang="en-GB" sz="4000" dirty="0" smtClean="0"/>
              <a:t>3.3 </a:t>
            </a:r>
            <a:r>
              <a:rPr lang="en-GB" sz="4000" dirty="0"/>
              <a:t>– </a:t>
            </a:r>
            <a:r>
              <a:rPr lang="en-US" sz="4000" dirty="0"/>
              <a:t> </a:t>
            </a:r>
            <a:r>
              <a:rPr lang="en-US" sz="4000" dirty="0" smtClean="0"/>
              <a:t>Following Procedures</a:t>
            </a:r>
            <a:endParaRPr lang="en-GB" sz="4000" b="1" dirty="0" smtClean="0"/>
          </a:p>
        </p:txBody>
      </p:sp>
    </p:spTree>
    <p:extLst>
      <p:ext uri="{BB962C8B-B14F-4D97-AF65-F5344CB8AC3E}">
        <p14:creationId xmlns:p14="http://schemas.microsoft.com/office/powerpoint/2010/main" val="4196736110"/>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117</a:t>
            </a:r>
            <a:endParaRPr lang="en-GB" sz="1400" b="1" dirty="0">
              <a:latin typeface="Calibri" panose="020F0502020204030204" pitchFamily="34" charset="0"/>
            </a:endParaRPr>
          </a:p>
        </p:txBody>
      </p:sp>
      <p:sp>
        <p:nvSpPr>
          <p:cNvPr id="14" name="Rectangle 13"/>
          <p:cNvSpPr/>
          <p:nvPr/>
        </p:nvSpPr>
        <p:spPr>
          <a:xfrm>
            <a:off x="179511" y="1124744"/>
            <a:ext cx="8712969" cy="5410712"/>
          </a:xfrm>
          <a:prstGeom prst="rect">
            <a:avLst/>
          </a:prstGeom>
        </p:spPr>
        <p:txBody>
          <a:bodyPr wrap="square">
            <a:spAutoFit/>
          </a:bodyPr>
          <a:lstStyle/>
          <a:p>
            <a:pPr>
              <a:buClr>
                <a:srgbClr val="0070C0"/>
              </a:buClr>
              <a:buSzPct val="80000"/>
            </a:pPr>
            <a:r>
              <a:rPr lang="en-US" sz="2160" b="1" dirty="0" smtClean="0">
                <a:solidFill>
                  <a:srgbClr val="C00000"/>
                </a:solidFill>
              </a:rPr>
              <a:t>Customer’s </a:t>
            </a:r>
            <a:r>
              <a:rPr lang="en-US" sz="2160" b="1" dirty="0">
                <a:solidFill>
                  <a:srgbClr val="C00000"/>
                </a:solidFill>
              </a:rPr>
              <a:t>requirements correctly interpreted upon receipt of an enquiry</a:t>
            </a:r>
          </a:p>
          <a:p>
            <a:pPr marL="342900" indent="-342900">
              <a:buClr>
                <a:srgbClr val="0070C0"/>
              </a:buClr>
              <a:buSzPct val="80000"/>
              <a:buFont typeface="Arial" panose="020B0604020202020204" pitchFamily="34" charset="0"/>
              <a:buChar char="►"/>
            </a:pPr>
            <a:r>
              <a:rPr lang="en-US" sz="2160" dirty="0"/>
              <a:t>All travel and tourism organisations will attempt to meet the various needs of the customers. Most suppliers of goods and services will try to match availability with customer requirements. For example, when hotel reservations are being made, there should be an easy and efficient booking service that includes the following:</a:t>
            </a:r>
          </a:p>
          <a:p>
            <a:pPr marL="742950" indent="-342900">
              <a:buClr>
                <a:srgbClr val="0070C0"/>
              </a:buClr>
              <a:buSzPct val="80000"/>
              <a:buFont typeface="Wingdings" panose="05000000000000000000" pitchFamily="2" charset="2"/>
              <a:buChar char="§"/>
            </a:pPr>
            <a:r>
              <a:rPr lang="en-US" sz="2160" dirty="0" smtClean="0"/>
              <a:t>Prospective </a:t>
            </a:r>
            <a:r>
              <a:rPr lang="en-US" sz="2160" dirty="0"/>
              <a:t>clients are told clearly </a:t>
            </a:r>
            <a:r>
              <a:rPr lang="en-US" sz="2160" b="1" dirty="0">
                <a:solidFill>
                  <a:srgbClr val="FF0000"/>
                </a:solidFill>
              </a:rPr>
              <a:t>what is included in the prices </a:t>
            </a:r>
            <a:r>
              <a:rPr lang="en-US" sz="2160" dirty="0"/>
              <a:t>quoted for accommodation, meals and refreshments, including service charges, taxes and other surcharges.</a:t>
            </a:r>
          </a:p>
          <a:p>
            <a:pPr marL="742950" indent="-342900">
              <a:buClr>
                <a:srgbClr val="0070C0"/>
              </a:buClr>
              <a:buSzPct val="80000"/>
              <a:buFont typeface="Wingdings" panose="05000000000000000000" pitchFamily="2" charset="2"/>
              <a:buChar char="§"/>
            </a:pPr>
            <a:r>
              <a:rPr lang="en-US" sz="2160" b="1" dirty="0" smtClean="0">
                <a:solidFill>
                  <a:srgbClr val="FF0000"/>
                </a:solidFill>
              </a:rPr>
              <a:t>Other </a:t>
            </a:r>
            <a:r>
              <a:rPr lang="en-US" sz="2160" b="1" dirty="0">
                <a:solidFill>
                  <a:srgbClr val="FF0000"/>
                </a:solidFill>
              </a:rPr>
              <a:t>information </a:t>
            </a:r>
            <a:r>
              <a:rPr lang="en-US" sz="2160" dirty="0"/>
              <a:t>which may have an impact on the guests’ stay, such as smoking policy, refurbishment work in progress, planned functions/events etc., should also be provided.</a:t>
            </a:r>
          </a:p>
          <a:p>
            <a:pPr marL="742950" indent="-342900">
              <a:buClr>
                <a:srgbClr val="0070C0"/>
              </a:buClr>
              <a:buSzPct val="80000"/>
              <a:buFont typeface="Wingdings" panose="05000000000000000000" pitchFamily="2" charset="2"/>
              <a:buChar char="§"/>
            </a:pPr>
            <a:r>
              <a:rPr lang="en-US" sz="2160" dirty="0" smtClean="0"/>
              <a:t>Where </a:t>
            </a:r>
            <a:r>
              <a:rPr lang="en-US" sz="2160" dirty="0"/>
              <a:t>operational policy dictates that </a:t>
            </a:r>
            <a:r>
              <a:rPr lang="en-US" sz="2160" b="1" dirty="0">
                <a:solidFill>
                  <a:srgbClr val="FF0000"/>
                </a:solidFill>
              </a:rPr>
              <a:t>certain facilities </a:t>
            </a:r>
            <a:r>
              <a:rPr lang="en-US" sz="2160" dirty="0"/>
              <a:t>need to be pre-booked (spa treatments, dinner etc.) these should also be mentioned at the time of booking</a:t>
            </a:r>
            <a:r>
              <a:rPr lang="en-US" sz="2160" dirty="0" smtClean="0"/>
              <a:t>.</a:t>
            </a:r>
            <a:endParaRPr lang="en-US" sz="2160" dirty="0"/>
          </a:p>
        </p:txBody>
      </p:sp>
      <p:sp>
        <p:nvSpPr>
          <p:cNvPr id="9" name="Title 1"/>
          <p:cNvSpPr>
            <a:spLocks noGrp="1"/>
          </p:cNvSpPr>
          <p:nvPr>
            <p:ph type="title"/>
          </p:nvPr>
        </p:nvSpPr>
        <p:spPr>
          <a:xfrm>
            <a:off x="107504" y="44624"/>
            <a:ext cx="7560840" cy="625434"/>
          </a:xfrm>
        </p:spPr>
        <p:txBody>
          <a:bodyPr>
            <a:noAutofit/>
          </a:bodyPr>
          <a:lstStyle/>
          <a:p>
            <a:r>
              <a:rPr lang="en-GB" sz="4000" dirty="0" smtClean="0"/>
              <a:t>3.3 </a:t>
            </a:r>
            <a:r>
              <a:rPr lang="en-GB" sz="4000" dirty="0"/>
              <a:t>– </a:t>
            </a:r>
            <a:r>
              <a:rPr lang="en-US" sz="4000" dirty="0"/>
              <a:t> </a:t>
            </a:r>
            <a:r>
              <a:rPr lang="en-US" sz="4000" dirty="0" smtClean="0"/>
              <a:t>Following Procedures</a:t>
            </a:r>
            <a:endParaRPr lang="en-GB" sz="4000" b="1" dirty="0" smtClean="0"/>
          </a:p>
        </p:txBody>
      </p:sp>
    </p:spTree>
    <p:extLst>
      <p:ext uri="{BB962C8B-B14F-4D97-AF65-F5344CB8AC3E}">
        <p14:creationId xmlns:p14="http://schemas.microsoft.com/office/powerpoint/2010/main" val="3287818927"/>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117</a:t>
            </a:r>
            <a:endParaRPr lang="en-GB" sz="1400" b="1" dirty="0">
              <a:latin typeface="Calibri" panose="020F0502020204030204" pitchFamily="34" charset="0"/>
            </a:endParaRPr>
          </a:p>
        </p:txBody>
      </p:sp>
      <p:sp>
        <p:nvSpPr>
          <p:cNvPr id="14" name="Rectangle 13"/>
          <p:cNvSpPr/>
          <p:nvPr/>
        </p:nvSpPr>
        <p:spPr>
          <a:xfrm>
            <a:off x="179511" y="1124744"/>
            <a:ext cx="8712969" cy="5410712"/>
          </a:xfrm>
          <a:prstGeom prst="rect">
            <a:avLst/>
          </a:prstGeom>
        </p:spPr>
        <p:txBody>
          <a:bodyPr wrap="square">
            <a:spAutoFit/>
          </a:bodyPr>
          <a:lstStyle/>
          <a:p>
            <a:pPr>
              <a:buClr>
                <a:srgbClr val="0070C0"/>
              </a:buClr>
              <a:buSzPct val="80000"/>
            </a:pPr>
            <a:r>
              <a:rPr lang="en-US" sz="2170" b="1" dirty="0" smtClean="0">
                <a:solidFill>
                  <a:srgbClr val="C00000"/>
                </a:solidFill>
              </a:rPr>
              <a:t>Customer’s </a:t>
            </a:r>
            <a:r>
              <a:rPr lang="en-US" sz="2170" b="1" dirty="0">
                <a:solidFill>
                  <a:srgbClr val="C00000"/>
                </a:solidFill>
              </a:rPr>
              <a:t>requirements correctly interpreted upon receipt of an enquiry</a:t>
            </a:r>
          </a:p>
          <a:p>
            <a:pPr marL="400050" indent="-400050">
              <a:buClr>
                <a:srgbClr val="0070C0"/>
              </a:buClr>
              <a:buSzPct val="80000"/>
              <a:buFont typeface="Wingdings" panose="05000000000000000000" pitchFamily="2" charset="2"/>
              <a:buChar char="§"/>
            </a:pPr>
            <a:r>
              <a:rPr lang="en-US" sz="2170" b="1" dirty="0" smtClean="0">
                <a:solidFill>
                  <a:srgbClr val="FF0000"/>
                </a:solidFill>
              </a:rPr>
              <a:t>Advance </a:t>
            </a:r>
            <a:r>
              <a:rPr lang="en-US" sz="2170" b="1" dirty="0">
                <a:solidFill>
                  <a:srgbClr val="FF0000"/>
                </a:solidFill>
              </a:rPr>
              <a:t>warning </a:t>
            </a:r>
            <a:r>
              <a:rPr lang="en-US" sz="2170" dirty="0"/>
              <a:t>should be given if the restaurant is to be closed or likely to become fully booked soon.</a:t>
            </a:r>
          </a:p>
          <a:p>
            <a:pPr marL="400050" indent="-400050">
              <a:buClr>
                <a:srgbClr val="0070C0"/>
              </a:buClr>
              <a:buSzPct val="80000"/>
              <a:buFont typeface="Wingdings" panose="05000000000000000000" pitchFamily="2" charset="2"/>
              <a:buChar char="§"/>
            </a:pPr>
            <a:r>
              <a:rPr lang="en-US" sz="2170" dirty="0" smtClean="0"/>
              <a:t>Full </a:t>
            </a:r>
            <a:r>
              <a:rPr lang="en-US" sz="2170" dirty="0"/>
              <a:t>details of the hotel’s </a:t>
            </a:r>
            <a:r>
              <a:rPr lang="en-US" sz="2170" b="1" dirty="0">
                <a:solidFill>
                  <a:srgbClr val="FF0000"/>
                </a:solidFill>
              </a:rPr>
              <a:t>cancellation policy </a:t>
            </a:r>
            <a:r>
              <a:rPr lang="en-US" sz="2170" dirty="0"/>
              <a:t>should be provided if there is one. This especially includes information about charging credit cards for cancellation or changes to the booking.</a:t>
            </a:r>
          </a:p>
          <a:p>
            <a:pPr marL="400050" indent="-400050">
              <a:buClr>
                <a:srgbClr val="0070C0"/>
              </a:buClr>
              <a:buSzPct val="80000"/>
              <a:buFont typeface="Wingdings" panose="05000000000000000000" pitchFamily="2" charset="2"/>
              <a:buChar char="§"/>
            </a:pPr>
            <a:r>
              <a:rPr lang="en-US" sz="2170" b="1" dirty="0" smtClean="0">
                <a:solidFill>
                  <a:srgbClr val="FF0000"/>
                </a:solidFill>
              </a:rPr>
              <a:t>Information </a:t>
            </a:r>
            <a:r>
              <a:rPr lang="en-US" sz="2170" b="1" dirty="0">
                <a:solidFill>
                  <a:srgbClr val="FF0000"/>
                </a:solidFill>
              </a:rPr>
              <a:t>about deposits </a:t>
            </a:r>
            <a:r>
              <a:rPr lang="en-US" sz="2170" dirty="0"/>
              <a:t>if required should also be mentioned, including details of how the deposit is taken and whether or not it is refundable on cancellation.</a:t>
            </a:r>
          </a:p>
          <a:p>
            <a:pPr marL="400050" indent="-400050">
              <a:buClr>
                <a:srgbClr val="0070C0"/>
              </a:buClr>
              <a:buSzPct val="80000"/>
              <a:buFont typeface="Wingdings" panose="05000000000000000000" pitchFamily="2" charset="2"/>
              <a:buChar char="§"/>
            </a:pPr>
            <a:r>
              <a:rPr lang="en-US" sz="2170" dirty="0" smtClean="0"/>
              <a:t>Clear </a:t>
            </a:r>
            <a:r>
              <a:rPr lang="en-US" sz="2170" dirty="0"/>
              <a:t>explanation of </a:t>
            </a:r>
            <a:r>
              <a:rPr lang="en-US" sz="2170" b="1" dirty="0">
                <a:solidFill>
                  <a:srgbClr val="FF0000"/>
                </a:solidFill>
              </a:rPr>
              <a:t>charges for additional services </a:t>
            </a:r>
            <a:r>
              <a:rPr lang="en-US" sz="2170" dirty="0"/>
              <a:t>or available facilities including cancellation terms should be made available.</a:t>
            </a:r>
          </a:p>
          <a:p>
            <a:pPr marL="400050" indent="-400050">
              <a:buClr>
                <a:srgbClr val="0070C0"/>
              </a:buClr>
              <a:buSzPct val="80000"/>
              <a:buFont typeface="Wingdings" panose="05000000000000000000" pitchFamily="2" charset="2"/>
              <a:buChar char="§"/>
            </a:pPr>
            <a:r>
              <a:rPr lang="en-US" sz="2170" dirty="0" smtClean="0"/>
              <a:t>Information </a:t>
            </a:r>
            <a:r>
              <a:rPr lang="en-US" sz="2170" dirty="0"/>
              <a:t>about any </a:t>
            </a:r>
            <a:r>
              <a:rPr lang="en-US" sz="2170" b="1" dirty="0">
                <a:solidFill>
                  <a:srgbClr val="FF0000"/>
                </a:solidFill>
              </a:rPr>
              <a:t>unacceptable types of payment</a:t>
            </a:r>
            <a:r>
              <a:rPr lang="en-US" sz="2170" dirty="0"/>
              <a:t>, example credit cards etc. need to be clearly stated.</a:t>
            </a:r>
          </a:p>
          <a:p>
            <a:pPr marL="400050" indent="-400050">
              <a:buClr>
                <a:srgbClr val="0070C0"/>
              </a:buClr>
              <a:buSzPct val="80000"/>
              <a:buFont typeface="Wingdings" panose="05000000000000000000" pitchFamily="2" charset="2"/>
              <a:buChar char="§"/>
            </a:pPr>
            <a:r>
              <a:rPr lang="en-US" sz="2170" dirty="0" smtClean="0"/>
              <a:t>Information </a:t>
            </a:r>
            <a:r>
              <a:rPr lang="en-US" sz="2170" dirty="0"/>
              <a:t>and full details about any </a:t>
            </a:r>
            <a:r>
              <a:rPr lang="en-US" sz="2170" b="1" dirty="0">
                <a:solidFill>
                  <a:srgbClr val="FF0000"/>
                </a:solidFill>
              </a:rPr>
              <a:t>fees charged </a:t>
            </a:r>
            <a:r>
              <a:rPr lang="en-US" sz="2170" dirty="0"/>
              <a:t>for the acceptance of credit cards should also be provided.</a:t>
            </a:r>
            <a:endParaRPr lang="en-US" sz="2170" dirty="0" smtClean="0"/>
          </a:p>
        </p:txBody>
      </p:sp>
      <p:sp>
        <p:nvSpPr>
          <p:cNvPr id="7" name="Title 1"/>
          <p:cNvSpPr>
            <a:spLocks noGrp="1"/>
          </p:cNvSpPr>
          <p:nvPr>
            <p:ph type="title"/>
          </p:nvPr>
        </p:nvSpPr>
        <p:spPr>
          <a:xfrm>
            <a:off x="107504" y="44624"/>
            <a:ext cx="7560840" cy="625434"/>
          </a:xfrm>
        </p:spPr>
        <p:txBody>
          <a:bodyPr>
            <a:noAutofit/>
          </a:bodyPr>
          <a:lstStyle/>
          <a:p>
            <a:r>
              <a:rPr lang="en-GB" sz="4000" dirty="0" smtClean="0"/>
              <a:t>3.3 </a:t>
            </a:r>
            <a:r>
              <a:rPr lang="en-GB" sz="4000" dirty="0"/>
              <a:t>– </a:t>
            </a:r>
            <a:r>
              <a:rPr lang="en-US" sz="4000" dirty="0"/>
              <a:t> </a:t>
            </a:r>
            <a:r>
              <a:rPr lang="en-US" sz="4000" dirty="0" smtClean="0"/>
              <a:t>Following Procedures</a:t>
            </a:r>
            <a:endParaRPr lang="en-GB" sz="4000" b="1" dirty="0" smtClean="0"/>
          </a:p>
        </p:txBody>
      </p:sp>
    </p:spTree>
    <p:extLst>
      <p:ext uri="{BB962C8B-B14F-4D97-AF65-F5344CB8AC3E}">
        <p14:creationId xmlns:p14="http://schemas.microsoft.com/office/powerpoint/2010/main" val="2129089338"/>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118</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4000" dirty="0" smtClean="0"/>
              <a:t>3.3 </a:t>
            </a:r>
            <a:r>
              <a:rPr lang="en-GB" sz="4000" dirty="0"/>
              <a:t>– </a:t>
            </a:r>
            <a:r>
              <a:rPr lang="en-US" sz="4000" dirty="0"/>
              <a:t> </a:t>
            </a:r>
            <a:r>
              <a:rPr lang="en-US" sz="4000" dirty="0" smtClean="0"/>
              <a:t>Following Procedures</a:t>
            </a:r>
            <a:endParaRPr lang="en-GB" sz="4000" b="1" dirty="0" smtClean="0"/>
          </a:p>
        </p:txBody>
      </p:sp>
      <p:sp>
        <p:nvSpPr>
          <p:cNvPr id="14" name="Rectangle 13"/>
          <p:cNvSpPr/>
          <p:nvPr/>
        </p:nvSpPr>
        <p:spPr>
          <a:xfrm>
            <a:off x="179511" y="1124744"/>
            <a:ext cx="8712969" cy="5632311"/>
          </a:xfrm>
          <a:prstGeom prst="rect">
            <a:avLst/>
          </a:prstGeom>
        </p:spPr>
        <p:txBody>
          <a:bodyPr wrap="square">
            <a:spAutoFit/>
          </a:bodyPr>
          <a:lstStyle/>
          <a:p>
            <a:pPr>
              <a:buClr>
                <a:srgbClr val="0070C0"/>
              </a:buClr>
              <a:buSzPct val="80000"/>
            </a:pPr>
            <a:r>
              <a:rPr lang="en-US" sz="2160" b="1" dirty="0" smtClean="0">
                <a:solidFill>
                  <a:srgbClr val="C00000"/>
                </a:solidFill>
              </a:rPr>
              <a:t>Simple </a:t>
            </a:r>
            <a:r>
              <a:rPr lang="en-US" sz="2160" b="1" dirty="0">
                <a:solidFill>
                  <a:srgbClr val="C00000"/>
                </a:solidFill>
              </a:rPr>
              <a:t>reservation file prepared following set procedures, including use of diary for further action required</a:t>
            </a:r>
          </a:p>
          <a:p>
            <a:pPr marL="342900" indent="-342900">
              <a:buClr>
                <a:srgbClr val="0070C0"/>
              </a:buClr>
              <a:buSzPct val="80000"/>
              <a:buFont typeface="Arial" panose="020B0604020202020204" pitchFamily="34" charset="0"/>
              <a:buChar char="►"/>
            </a:pPr>
            <a:r>
              <a:rPr lang="en-US" sz="2100" dirty="0"/>
              <a:t>We have already learned about how the guest cycle operates in the context of a hotel. Once a booking has been made, the reservation department is equipped with a software package (such as Opera), which is interfaced and connected with the central reservations office. </a:t>
            </a:r>
            <a:endParaRPr lang="en-US" sz="2100" dirty="0" smtClean="0"/>
          </a:p>
          <a:p>
            <a:pPr marL="342900" indent="-342900">
              <a:buClr>
                <a:srgbClr val="0070C0"/>
              </a:buClr>
              <a:buSzPct val="80000"/>
              <a:buFont typeface="Arial" panose="020B0604020202020204" pitchFamily="34" charset="0"/>
              <a:buChar char="►"/>
            </a:pPr>
            <a:r>
              <a:rPr lang="en-US" sz="2100" dirty="0" smtClean="0"/>
              <a:t>Moreover</a:t>
            </a:r>
            <a:r>
              <a:rPr lang="en-US" sz="2100" dirty="0"/>
              <a:t>, the reservation department can automatically generate letters of confirmation, produce requests for guest deposits and handle pre-registration activities </a:t>
            </a:r>
            <a:r>
              <a:rPr lang="en-US" sz="2100" dirty="0" smtClean="0"/>
              <a:t/>
            </a:r>
            <a:br>
              <a:rPr lang="en-US" sz="2100" dirty="0" smtClean="0"/>
            </a:br>
            <a:r>
              <a:rPr lang="en-US" sz="2100" dirty="0" smtClean="0"/>
              <a:t>for all </a:t>
            </a:r>
            <a:r>
              <a:rPr lang="en-US" sz="2100" dirty="0"/>
              <a:t>types of guests. </a:t>
            </a:r>
            <a:endParaRPr lang="en-US" sz="2100" dirty="0" smtClean="0"/>
          </a:p>
          <a:p>
            <a:pPr marL="342900" indent="-342900">
              <a:buClr>
                <a:srgbClr val="0070C0"/>
              </a:buClr>
              <a:buSzPct val="80000"/>
              <a:buFont typeface="Arial" panose="020B0604020202020204" pitchFamily="34" charset="0"/>
              <a:buChar char="►"/>
            </a:pPr>
            <a:r>
              <a:rPr lang="en-US" sz="2100" dirty="0" smtClean="0"/>
              <a:t>They </a:t>
            </a:r>
            <a:r>
              <a:rPr lang="en-US" sz="2100" dirty="0"/>
              <a:t>can also generate daily </a:t>
            </a:r>
            <a:r>
              <a:rPr lang="en-US" sz="2100" dirty="0" smtClean="0"/>
              <a:t/>
            </a:r>
            <a:br>
              <a:rPr lang="en-US" sz="2100" dirty="0" smtClean="0"/>
            </a:br>
            <a:r>
              <a:rPr lang="en-US" sz="2100" dirty="0" smtClean="0"/>
              <a:t>expected </a:t>
            </a:r>
            <a:r>
              <a:rPr lang="en-US" sz="2100" dirty="0"/>
              <a:t>arrival lists, and occupancy </a:t>
            </a:r>
            <a:r>
              <a:rPr lang="en-US" sz="2100" dirty="0" smtClean="0"/>
              <a:t/>
            </a:r>
            <a:br>
              <a:rPr lang="en-US" sz="2100" dirty="0" smtClean="0"/>
            </a:br>
            <a:r>
              <a:rPr lang="en-US" sz="2100" dirty="0" smtClean="0"/>
              <a:t>and </a:t>
            </a:r>
            <a:r>
              <a:rPr lang="en-US" sz="2100" dirty="0"/>
              <a:t>revenue forecast lists. </a:t>
            </a:r>
            <a:endParaRPr lang="en-US" sz="2100" dirty="0" smtClean="0"/>
          </a:p>
          <a:p>
            <a:pPr marL="342900" indent="-342900">
              <a:buClr>
                <a:srgbClr val="0070C0"/>
              </a:buClr>
              <a:buSzPct val="80000"/>
              <a:buFont typeface="Arial" panose="020B0604020202020204" pitchFamily="34" charset="0"/>
              <a:buChar char="►"/>
            </a:pPr>
            <a:r>
              <a:rPr lang="en-US" sz="2100" dirty="0" smtClean="0"/>
              <a:t>On </a:t>
            </a:r>
            <a:r>
              <a:rPr lang="en-US" sz="2100" dirty="0"/>
              <a:t>the day of the arrival, various </a:t>
            </a:r>
            <a:r>
              <a:rPr lang="en-US" sz="2100" dirty="0" smtClean="0"/>
              <a:t/>
            </a:r>
            <a:br>
              <a:rPr lang="en-US" sz="2100" dirty="0" smtClean="0"/>
            </a:br>
            <a:r>
              <a:rPr lang="en-US" sz="2100" dirty="0" smtClean="0"/>
              <a:t>reservation </a:t>
            </a:r>
            <a:r>
              <a:rPr lang="en-US" sz="2160" dirty="0"/>
              <a:t>records can be </a:t>
            </a:r>
            <a:r>
              <a:rPr lang="en-US" sz="2160" dirty="0" smtClean="0"/>
              <a:t/>
            </a:r>
            <a:br>
              <a:rPr lang="en-US" sz="2160" dirty="0" smtClean="0"/>
            </a:br>
            <a:r>
              <a:rPr lang="en-US" sz="2160" dirty="0" smtClean="0"/>
              <a:t>transferred to </a:t>
            </a:r>
            <a:r>
              <a:rPr lang="en-US" sz="2160" dirty="0"/>
              <a:t>the individual hotels </a:t>
            </a:r>
            <a:r>
              <a:rPr lang="en-US" sz="2160" dirty="0" smtClean="0"/>
              <a:t/>
            </a:r>
            <a:br>
              <a:rPr lang="en-US" sz="2160" dirty="0" smtClean="0"/>
            </a:br>
            <a:r>
              <a:rPr lang="en-US" sz="2160" dirty="0" smtClean="0"/>
              <a:t>front </a:t>
            </a:r>
            <a:r>
              <a:rPr lang="en-US" sz="2160" dirty="0"/>
              <a:t>office </a:t>
            </a:r>
            <a:r>
              <a:rPr lang="en-US" sz="2160" dirty="0" smtClean="0"/>
              <a:t>department</a:t>
            </a:r>
            <a:r>
              <a:rPr lang="en-US" sz="2160" dirty="0"/>
              <a:t>.</a:t>
            </a:r>
          </a:p>
        </p:txBody>
      </p:sp>
      <p:pic>
        <p:nvPicPr>
          <p:cNvPr id="52226" name="Picture 2" descr="Image result for opera itemized hotel receip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30582" b="3696"/>
          <a:stretch/>
        </p:blipFill>
        <p:spPr bwMode="auto">
          <a:xfrm>
            <a:off x="5106623" y="3789040"/>
            <a:ext cx="3761449" cy="2808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7593334"/>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C</a:t>
            </a:r>
            <a:endParaRPr lang="en-GB" b="1" dirty="0" smtClean="0"/>
          </a:p>
        </p:txBody>
      </p:sp>
      <p:sp>
        <p:nvSpPr>
          <p:cNvPr id="34" name="Rectangle 33"/>
          <p:cNvSpPr/>
          <p:nvPr/>
        </p:nvSpPr>
        <p:spPr>
          <a:xfrm>
            <a:off x="323527" y="1124744"/>
            <a:ext cx="8424935" cy="5455340"/>
          </a:xfrm>
          <a:prstGeom prst="rect">
            <a:avLst/>
          </a:prstGeom>
        </p:spPr>
        <p:txBody>
          <a:bodyPr wrap="square">
            <a:spAutoFit/>
          </a:bodyPr>
          <a:lstStyle/>
          <a:p>
            <a:pPr>
              <a:buClr>
                <a:srgbClr val="0070C0"/>
              </a:buClr>
            </a:pPr>
            <a:r>
              <a:rPr lang="en-US" sz="2050" dirty="0"/>
              <a:t>To achieve a </a:t>
            </a:r>
            <a:r>
              <a:rPr lang="en-US" sz="2050" b="1" dirty="0"/>
              <a:t>Grade C</a:t>
            </a:r>
            <a:r>
              <a:rPr lang="en-US" sz="2050" dirty="0"/>
              <a:t>, a candidate will be able to:</a:t>
            </a:r>
          </a:p>
          <a:p>
            <a:pPr marL="342900" indent="-342900">
              <a:buClr>
                <a:srgbClr val="0070C0"/>
              </a:buClr>
              <a:buFont typeface="Arial" panose="020B0604020202020204" pitchFamily="34" charset="0"/>
              <a:buChar char="•"/>
            </a:pPr>
            <a:r>
              <a:rPr lang="en-US" sz="2050" dirty="0" smtClean="0"/>
              <a:t>Recall</a:t>
            </a:r>
            <a:r>
              <a:rPr lang="en-US" sz="2050" dirty="0"/>
              <a:t>, select and present relevant factual information and communicate ideas and opinions in a </a:t>
            </a:r>
            <a:r>
              <a:rPr lang="en-US" sz="2050" dirty="0" smtClean="0"/>
              <a:t>mostly accurate </a:t>
            </a:r>
            <a:r>
              <a:rPr lang="en-US" sz="2050" dirty="0"/>
              <a:t>and logical manner</a:t>
            </a:r>
          </a:p>
          <a:p>
            <a:pPr marL="342900" indent="-342900">
              <a:buClr>
                <a:srgbClr val="0070C0"/>
              </a:buClr>
              <a:buFont typeface="Arial" panose="020B0604020202020204" pitchFamily="34" charset="0"/>
              <a:buChar char="•"/>
            </a:pPr>
            <a:r>
              <a:rPr lang="en-US" sz="2050" dirty="0" smtClean="0"/>
              <a:t>Demonstrate </a:t>
            </a:r>
            <a:r>
              <a:rPr lang="en-US" sz="2050" dirty="0"/>
              <a:t>sound use of travel and tourism industry terminology, including commonly </a:t>
            </a:r>
            <a:r>
              <a:rPr lang="en-US" sz="2050" dirty="0" smtClean="0"/>
              <a:t>used definitions</a:t>
            </a:r>
            <a:r>
              <a:rPr lang="en-US" sz="2050" dirty="0"/>
              <a:t>, concepts, models and patterns, although with some omissions</a:t>
            </a:r>
          </a:p>
          <a:p>
            <a:pPr marL="342900" indent="-342900">
              <a:buClr>
                <a:srgbClr val="0070C0"/>
              </a:buClr>
              <a:buFont typeface="Arial" panose="020B0604020202020204" pitchFamily="34" charset="0"/>
              <a:buChar char="•"/>
            </a:pPr>
            <a:r>
              <a:rPr lang="en-US" sz="2050" dirty="0" smtClean="0"/>
              <a:t>Use </a:t>
            </a:r>
            <a:r>
              <a:rPr lang="en-US" sz="2050" dirty="0"/>
              <a:t>knowledge and understanding to select some relevant examples, to </a:t>
            </a:r>
            <a:r>
              <a:rPr lang="en-US" sz="2050" dirty="0" err="1"/>
              <a:t>recognise</a:t>
            </a:r>
            <a:r>
              <a:rPr lang="en-US" sz="2050" dirty="0"/>
              <a:t> some patterns </a:t>
            </a:r>
            <a:r>
              <a:rPr lang="en-US" sz="2050" dirty="0" smtClean="0"/>
              <a:t>and to </a:t>
            </a:r>
            <a:r>
              <a:rPr lang="en-US" sz="2050" dirty="0"/>
              <a:t>attempt analysis of some evidence</a:t>
            </a:r>
          </a:p>
          <a:p>
            <a:pPr marL="342900" indent="-342900">
              <a:buClr>
                <a:srgbClr val="0070C0"/>
              </a:buClr>
              <a:buFont typeface="Arial" panose="020B0604020202020204" pitchFamily="34" charset="0"/>
              <a:buChar char="•"/>
            </a:pPr>
            <a:r>
              <a:rPr lang="en-US" sz="2050" dirty="0" smtClean="0"/>
              <a:t>Present </a:t>
            </a:r>
            <a:r>
              <a:rPr lang="en-US" sz="2050" dirty="0"/>
              <a:t>valid explanations for phenomena, patterns and relationships</a:t>
            </a:r>
          </a:p>
          <a:p>
            <a:pPr marL="342900" indent="-342900">
              <a:buClr>
                <a:srgbClr val="0070C0"/>
              </a:buClr>
              <a:buFont typeface="Arial" panose="020B0604020202020204" pitchFamily="34" charset="0"/>
              <a:buChar char="•"/>
            </a:pPr>
            <a:r>
              <a:rPr lang="en-US" sz="2050" dirty="0" smtClean="0"/>
              <a:t>Understand </a:t>
            </a:r>
            <a:r>
              <a:rPr lang="en-US" sz="2050" dirty="0"/>
              <a:t>some implications and draw some valid inferences from data and source materials</a:t>
            </a:r>
          </a:p>
          <a:p>
            <a:pPr marL="342900" indent="-342900">
              <a:buClr>
                <a:srgbClr val="0070C0"/>
              </a:buClr>
              <a:buFont typeface="Arial" panose="020B0604020202020204" pitchFamily="34" charset="0"/>
              <a:buChar char="•"/>
            </a:pPr>
            <a:r>
              <a:rPr lang="en-US" sz="2050" dirty="0" smtClean="0"/>
              <a:t>Discuss </a:t>
            </a:r>
            <a:r>
              <a:rPr lang="en-US" sz="2050" dirty="0"/>
              <a:t>and evaluate some choices, and attempt reasoned decisions, recommendations </a:t>
            </a:r>
            <a:r>
              <a:rPr lang="en-US" sz="2050" dirty="0" smtClean="0"/>
              <a:t>and judgements</a:t>
            </a:r>
            <a:endParaRPr lang="en-US" sz="2050" dirty="0"/>
          </a:p>
          <a:p>
            <a:pPr marL="342900" indent="-342900">
              <a:buClr>
                <a:srgbClr val="0070C0"/>
              </a:buClr>
              <a:buFont typeface="Arial" panose="020B0604020202020204" pitchFamily="34" charset="0"/>
              <a:buChar char="•"/>
            </a:pPr>
            <a:r>
              <a:rPr lang="en-US" sz="2050" dirty="0" smtClean="0"/>
              <a:t>Draw </a:t>
            </a:r>
            <a:r>
              <a:rPr lang="en-US" sz="2050" dirty="0"/>
              <a:t>sound conclusions by a consideration of some of the evidence</a:t>
            </a:r>
          </a:p>
        </p:txBody>
      </p:sp>
    </p:spTree>
    <p:extLst>
      <p:ext uri="{BB962C8B-B14F-4D97-AF65-F5344CB8AC3E}">
        <p14:creationId xmlns:p14="http://schemas.microsoft.com/office/powerpoint/2010/main" val="3694462258"/>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118</a:t>
            </a:r>
            <a:endParaRPr lang="en-GB" sz="1400" b="1" dirty="0">
              <a:latin typeface="Calibri" panose="020F0502020204030204" pitchFamily="34" charset="0"/>
            </a:endParaRPr>
          </a:p>
        </p:txBody>
      </p:sp>
      <p:sp>
        <p:nvSpPr>
          <p:cNvPr id="14" name="Rectangle 13"/>
          <p:cNvSpPr/>
          <p:nvPr/>
        </p:nvSpPr>
        <p:spPr>
          <a:xfrm>
            <a:off x="179511" y="1124744"/>
            <a:ext cx="8712969" cy="1717393"/>
          </a:xfrm>
          <a:prstGeom prst="rect">
            <a:avLst/>
          </a:prstGeom>
        </p:spPr>
        <p:txBody>
          <a:bodyPr wrap="square">
            <a:spAutoFit/>
          </a:bodyPr>
          <a:lstStyle/>
          <a:p>
            <a:pPr>
              <a:buClr>
                <a:srgbClr val="0070C0"/>
              </a:buClr>
              <a:buSzPct val="80000"/>
            </a:pPr>
            <a:r>
              <a:rPr lang="en-US" sz="2160" b="1" dirty="0" smtClean="0">
                <a:solidFill>
                  <a:srgbClr val="C00000"/>
                </a:solidFill>
              </a:rPr>
              <a:t>Simple </a:t>
            </a:r>
            <a:r>
              <a:rPr lang="en-US" sz="2160" b="1" dirty="0">
                <a:solidFill>
                  <a:srgbClr val="C00000"/>
                </a:solidFill>
              </a:rPr>
              <a:t>receipt issued and payments recorded</a:t>
            </a:r>
          </a:p>
          <a:p>
            <a:pPr marL="342900" indent="-342900">
              <a:buClr>
                <a:srgbClr val="0070C0"/>
              </a:buClr>
              <a:buSzPct val="80000"/>
              <a:buFont typeface="Arial" panose="020B0604020202020204" pitchFamily="34" charset="0"/>
              <a:buChar char="►"/>
            </a:pPr>
            <a:r>
              <a:rPr lang="en-US" sz="2100" dirty="0"/>
              <a:t>Until the 1960s, nearly all travel and tourism organisations operated using manual business systems. This was comparatively labour intensive as all forms, procedures and different kinds of calculations were done manually. </a:t>
            </a:r>
            <a:endParaRPr lang="en-US" sz="2100" dirty="0" smtClean="0"/>
          </a:p>
        </p:txBody>
      </p:sp>
      <p:pic>
        <p:nvPicPr>
          <p:cNvPr id="55298" name="Picture 2" descr="Image result for itemized hotel receip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923928" y="2537257"/>
            <a:ext cx="4968552" cy="410445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6485" y="2780928"/>
            <a:ext cx="3747443" cy="3647152"/>
          </a:xfrm>
          <a:prstGeom prst="rect">
            <a:avLst/>
          </a:prstGeom>
        </p:spPr>
        <p:txBody>
          <a:bodyPr wrap="square">
            <a:spAutoFit/>
          </a:bodyPr>
          <a:lstStyle/>
          <a:p>
            <a:pPr marL="342900" indent="-342900">
              <a:buClr>
                <a:srgbClr val="0070C0"/>
              </a:buClr>
              <a:buSzPct val="80000"/>
              <a:buFont typeface="Arial" panose="020B0604020202020204" pitchFamily="34" charset="0"/>
              <a:buChar char="►"/>
            </a:pPr>
            <a:r>
              <a:rPr lang="en-US" sz="2100" dirty="0"/>
              <a:t>During the 1980s, we saw a technological revolution that still continues. Nowadays, most organisations operate a fully automated system and the production of invoices, receipts and payment records can be automatically generated at fixed points.</a:t>
            </a:r>
          </a:p>
        </p:txBody>
      </p:sp>
      <p:sp>
        <p:nvSpPr>
          <p:cNvPr id="9" name="Title 1"/>
          <p:cNvSpPr>
            <a:spLocks noGrp="1"/>
          </p:cNvSpPr>
          <p:nvPr>
            <p:ph type="title"/>
          </p:nvPr>
        </p:nvSpPr>
        <p:spPr>
          <a:xfrm>
            <a:off x="107504" y="44624"/>
            <a:ext cx="7560840" cy="625434"/>
          </a:xfrm>
        </p:spPr>
        <p:txBody>
          <a:bodyPr>
            <a:noAutofit/>
          </a:bodyPr>
          <a:lstStyle/>
          <a:p>
            <a:r>
              <a:rPr lang="en-GB" sz="4000" dirty="0" smtClean="0"/>
              <a:t>3.3 </a:t>
            </a:r>
            <a:r>
              <a:rPr lang="en-GB" sz="4000" dirty="0"/>
              <a:t>– </a:t>
            </a:r>
            <a:r>
              <a:rPr lang="en-US" sz="4000" dirty="0"/>
              <a:t> </a:t>
            </a:r>
            <a:r>
              <a:rPr lang="en-US" sz="4000" dirty="0" smtClean="0"/>
              <a:t>Following Procedures</a:t>
            </a:r>
            <a:endParaRPr lang="en-GB" sz="4000" b="1" dirty="0" smtClean="0"/>
          </a:p>
        </p:txBody>
      </p:sp>
    </p:spTree>
    <p:extLst>
      <p:ext uri="{BB962C8B-B14F-4D97-AF65-F5344CB8AC3E}">
        <p14:creationId xmlns:p14="http://schemas.microsoft.com/office/powerpoint/2010/main" val="3558707219"/>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118</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2700" dirty="0" smtClean="0"/>
              <a:t>3.4 </a:t>
            </a:r>
            <a:r>
              <a:rPr lang="en-GB" sz="2700" dirty="0"/>
              <a:t>– </a:t>
            </a:r>
            <a:r>
              <a:rPr lang="en-US" sz="2700" dirty="0"/>
              <a:t> Use </a:t>
            </a:r>
            <a:r>
              <a:rPr lang="en-US" sz="2700" dirty="0" smtClean="0"/>
              <a:t>Reference Sources </a:t>
            </a:r>
            <a:r>
              <a:rPr lang="en-US" sz="2700" dirty="0"/>
              <a:t>to </a:t>
            </a:r>
            <a:r>
              <a:rPr lang="en-US" sz="2700" dirty="0" smtClean="0"/>
              <a:t>Obtain Information</a:t>
            </a:r>
            <a:endParaRPr lang="en-GB" sz="2700" b="1" dirty="0" smtClean="0"/>
          </a:p>
        </p:txBody>
      </p:sp>
      <p:sp>
        <p:nvSpPr>
          <p:cNvPr id="14" name="Rectangle 13"/>
          <p:cNvSpPr/>
          <p:nvPr/>
        </p:nvSpPr>
        <p:spPr>
          <a:xfrm>
            <a:off x="179511" y="1124744"/>
            <a:ext cx="8712969" cy="4093428"/>
          </a:xfrm>
          <a:prstGeom prst="rect">
            <a:avLst/>
          </a:prstGeom>
        </p:spPr>
        <p:txBody>
          <a:bodyPr wrap="square">
            <a:spAutoFit/>
          </a:bodyPr>
          <a:lstStyle/>
          <a:p>
            <a:pPr>
              <a:buClr>
                <a:srgbClr val="0070C0"/>
              </a:buClr>
              <a:buSzPct val="80000"/>
            </a:pPr>
            <a:r>
              <a:rPr lang="en-US" sz="2000" b="1" dirty="0" smtClean="0">
                <a:solidFill>
                  <a:srgbClr val="C00000"/>
                </a:solidFill>
              </a:rPr>
              <a:t>Use </a:t>
            </a:r>
            <a:r>
              <a:rPr lang="en-US" sz="2000" b="1" dirty="0">
                <a:solidFill>
                  <a:srgbClr val="C00000"/>
                </a:solidFill>
              </a:rPr>
              <a:t>reference sources to obtain information</a:t>
            </a:r>
          </a:p>
          <a:p>
            <a:pPr marL="342900" indent="-342900">
              <a:buClr>
                <a:srgbClr val="0070C0"/>
              </a:buClr>
              <a:buSzPct val="80000"/>
              <a:buFont typeface="Arial" panose="020B0604020202020204" pitchFamily="34" charset="0"/>
              <a:buChar char="►"/>
            </a:pPr>
            <a:r>
              <a:rPr lang="en-US" sz="2000" dirty="0"/>
              <a:t>There is a wide range of organisations which provide information for anyone who wants to travel to virtually any destination in the world. </a:t>
            </a:r>
            <a:endParaRPr lang="en-US" sz="2000" dirty="0" smtClean="0"/>
          </a:p>
          <a:p>
            <a:pPr marL="342900" indent="-342900">
              <a:buClr>
                <a:srgbClr val="0070C0"/>
              </a:buClr>
              <a:buSzPct val="80000"/>
              <a:buFont typeface="Arial" panose="020B0604020202020204" pitchFamily="34" charset="0"/>
              <a:buChar char="►"/>
            </a:pPr>
            <a:r>
              <a:rPr lang="en-US" sz="2000" dirty="0" smtClean="0"/>
              <a:t>Travel </a:t>
            </a:r>
            <a:r>
              <a:rPr lang="en-US" sz="2000" dirty="0"/>
              <a:t>organisations can be categorized in terms of whether they are primarily marketing or non marketing. Marketing organisations include tour operators, tourist boards and the overseas marketing departments of the destinations themselves. </a:t>
            </a:r>
            <a:endParaRPr lang="en-US" sz="2000" dirty="0" smtClean="0"/>
          </a:p>
          <a:p>
            <a:pPr marL="342900" indent="-342900">
              <a:buClr>
                <a:srgbClr val="0070C0"/>
              </a:buClr>
              <a:buSzPct val="80000"/>
              <a:buFont typeface="Arial" panose="020B0604020202020204" pitchFamily="34" charset="0"/>
              <a:buChar char="►"/>
            </a:pPr>
            <a:r>
              <a:rPr lang="en-US" sz="2000" dirty="0" smtClean="0"/>
              <a:t>While </a:t>
            </a:r>
            <a:r>
              <a:rPr lang="en-US" sz="2000" dirty="0"/>
              <a:t>any information about a destination can be of use to a particular individual, it is always worth remembering that the primary objective of marketing and promotion departments </a:t>
            </a:r>
            <a:r>
              <a:rPr lang="en-US" sz="2000" dirty="0" smtClean="0"/>
              <a:t/>
            </a:r>
            <a:br>
              <a:rPr lang="en-US" sz="2000" dirty="0" smtClean="0"/>
            </a:br>
            <a:r>
              <a:rPr lang="en-US" sz="2000" dirty="0" smtClean="0"/>
              <a:t>is </a:t>
            </a:r>
            <a:r>
              <a:rPr lang="en-US" sz="2000" dirty="0"/>
              <a:t>to attract tourists who are able to </a:t>
            </a:r>
            <a:r>
              <a:rPr lang="en-US" sz="2000" dirty="0" smtClean="0"/>
              <a:t/>
            </a:r>
            <a:br>
              <a:rPr lang="en-US" sz="2000" dirty="0" smtClean="0"/>
            </a:br>
            <a:r>
              <a:rPr lang="en-US" sz="2000" dirty="0" smtClean="0"/>
              <a:t>spend </a:t>
            </a:r>
            <a:r>
              <a:rPr lang="en-US" sz="2000" dirty="0"/>
              <a:t>money on their product or </a:t>
            </a:r>
            <a:r>
              <a:rPr lang="en-US" sz="2000" dirty="0" smtClean="0"/>
              <a:t>in </a:t>
            </a:r>
            <a:br>
              <a:rPr lang="en-US" sz="2000" dirty="0" smtClean="0"/>
            </a:br>
            <a:r>
              <a:rPr lang="en-US" sz="2000" dirty="0" smtClean="0"/>
              <a:t>their </a:t>
            </a:r>
            <a:r>
              <a:rPr lang="en-US" sz="2000" dirty="0"/>
              <a:t>destination</a:t>
            </a:r>
            <a:r>
              <a:rPr lang="en-US" sz="2000" dirty="0" smtClean="0"/>
              <a:t>.</a:t>
            </a:r>
            <a:endParaRPr lang="en-US" sz="2000" dirty="0"/>
          </a:p>
        </p:txBody>
      </p:sp>
      <p:pic>
        <p:nvPicPr>
          <p:cNvPr id="59394" name="Picture 2" descr="Image result for holiday destination adver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243212" y="4077072"/>
            <a:ext cx="3649268" cy="255192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9510" y="5110152"/>
            <a:ext cx="5184578" cy="1631216"/>
          </a:xfrm>
          <a:prstGeom prst="rect">
            <a:avLst/>
          </a:prstGeom>
        </p:spPr>
        <p:txBody>
          <a:bodyPr wrap="square">
            <a:spAutoFit/>
          </a:bodyPr>
          <a:lstStyle/>
          <a:p>
            <a:pPr marL="342900" indent="-342900">
              <a:buClr>
                <a:srgbClr val="0070C0"/>
              </a:buClr>
              <a:buSzPct val="80000"/>
              <a:buFont typeface="Arial" panose="020B0604020202020204" pitchFamily="34" charset="0"/>
              <a:buChar char="►"/>
            </a:pPr>
            <a:r>
              <a:rPr lang="en-US" sz="2000" dirty="0"/>
              <a:t>The amount of information that is currently available about most destinations for most travellers usually far exceeds what is required. For most individuals, the problem is where to start. </a:t>
            </a:r>
          </a:p>
        </p:txBody>
      </p:sp>
    </p:spTree>
    <p:extLst>
      <p:ext uri="{BB962C8B-B14F-4D97-AF65-F5344CB8AC3E}">
        <p14:creationId xmlns:p14="http://schemas.microsoft.com/office/powerpoint/2010/main" val="1804159198"/>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Image result for holiday broch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7457" y="4077072"/>
            <a:ext cx="5935689" cy="2568328"/>
          </a:xfrm>
          <a:prstGeom prst="rect">
            <a:avLst/>
          </a:prstGeom>
          <a:noFill/>
          <a:extLst>
            <a:ext uri="{909E8E84-426E-40DD-AFC4-6F175D3DCCD1}">
              <a14:hiddenFill xmlns:a14="http://schemas.microsoft.com/office/drawing/2010/main">
                <a:solidFill>
                  <a:srgbClr val="FFFFFF"/>
                </a:solidFill>
              </a14:hiddenFill>
            </a:ext>
          </a:extLst>
        </p:spPr>
      </p:pic>
      <p:sp>
        <p:nvSpPr>
          <p:cNvPr id="4" name="Round Same Side Corner Rectangle 3">
            <a:hlinkClick r:id="rId4"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119</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2700" dirty="0" smtClean="0"/>
              <a:t>3.4 </a:t>
            </a:r>
            <a:r>
              <a:rPr lang="en-GB" sz="2700" dirty="0"/>
              <a:t>– </a:t>
            </a:r>
            <a:r>
              <a:rPr lang="en-US" sz="2700" dirty="0"/>
              <a:t> Use </a:t>
            </a:r>
            <a:r>
              <a:rPr lang="en-US" sz="2700" dirty="0" smtClean="0"/>
              <a:t>Reference Sources </a:t>
            </a:r>
            <a:r>
              <a:rPr lang="en-US" sz="2700" dirty="0"/>
              <a:t>to </a:t>
            </a:r>
            <a:r>
              <a:rPr lang="en-US" sz="2700" dirty="0" smtClean="0"/>
              <a:t>Obtain Information</a:t>
            </a:r>
            <a:endParaRPr lang="en-GB" sz="2700" b="1" dirty="0" smtClean="0"/>
          </a:p>
        </p:txBody>
      </p:sp>
      <p:sp>
        <p:nvSpPr>
          <p:cNvPr id="14" name="Rectangle 13"/>
          <p:cNvSpPr/>
          <p:nvPr/>
        </p:nvSpPr>
        <p:spPr>
          <a:xfrm>
            <a:off x="179511" y="1124744"/>
            <a:ext cx="8712969" cy="5016758"/>
          </a:xfrm>
          <a:prstGeom prst="rect">
            <a:avLst/>
          </a:prstGeom>
        </p:spPr>
        <p:txBody>
          <a:bodyPr wrap="square">
            <a:spAutoFit/>
          </a:bodyPr>
          <a:lstStyle/>
          <a:p>
            <a:pPr>
              <a:buClr>
                <a:srgbClr val="0070C0"/>
              </a:buClr>
              <a:buSzPct val="80000"/>
            </a:pPr>
            <a:r>
              <a:rPr lang="en-US" sz="2000" b="1" dirty="0" smtClean="0">
                <a:solidFill>
                  <a:srgbClr val="C00000"/>
                </a:solidFill>
              </a:rPr>
              <a:t>Use </a:t>
            </a:r>
            <a:r>
              <a:rPr lang="en-US" sz="2000" b="1" dirty="0">
                <a:solidFill>
                  <a:srgbClr val="C00000"/>
                </a:solidFill>
              </a:rPr>
              <a:t>reference sources to obtain information</a:t>
            </a:r>
          </a:p>
          <a:p>
            <a:pPr marL="342900" indent="-342900">
              <a:buClr>
                <a:srgbClr val="0070C0"/>
              </a:buClr>
              <a:buSzPct val="80000"/>
              <a:buFont typeface="Arial" panose="020B0604020202020204" pitchFamily="34" charset="0"/>
              <a:buChar char="►"/>
            </a:pPr>
            <a:r>
              <a:rPr lang="en-US" sz="2000" dirty="0" smtClean="0"/>
              <a:t>Most </a:t>
            </a:r>
            <a:r>
              <a:rPr lang="en-US" sz="2000" dirty="0"/>
              <a:t>people planning a leisure trip will visit a local travel agency. Here they will find a wide range of brochures which are often arranged according to the type of holiday. </a:t>
            </a:r>
            <a:endParaRPr lang="en-US" sz="2000" dirty="0" smtClean="0"/>
          </a:p>
          <a:p>
            <a:pPr marL="342900" indent="-342900">
              <a:buClr>
                <a:srgbClr val="0070C0"/>
              </a:buClr>
              <a:buSzPct val="80000"/>
              <a:buFont typeface="Arial" panose="020B0604020202020204" pitchFamily="34" charset="0"/>
              <a:buChar char="►"/>
            </a:pPr>
            <a:r>
              <a:rPr lang="en-US" sz="2000" dirty="0" smtClean="0"/>
              <a:t>There </a:t>
            </a:r>
            <a:r>
              <a:rPr lang="en-US" sz="2000" dirty="0"/>
              <a:t>may be a section on cruises, sections arranged by country, types of packages such as villas and self-catering breaks etc., and special interests such as skiing, coach tours and a host of others. </a:t>
            </a:r>
            <a:endParaRPr lang="en-US" sz="2000" dirty="0" smtClean="0"/>
          </a:p>
          <a:p>
            <a:pPr marL="342900" indent="-342900">
              <a:buClr>
                <a:srgbClr val="0070C0"/>
              </a:buClr>
              <a:buSzPct val="80000"/>
              <a:buFont typeface="Arial" panose="020B0604020202020204" pitchFamily="34" charset="0"/>
              <a:buChar char="►"/>
            </a:pPr>
            <a:r>
              <a:rPr lang="en-US" sz="2000" dirty="0" smtClean="0"/>
              <a:t>There </a:t>
            </a:r>
            <a:r>
              <a:rPr lang="en-US" sz="2000" dirty="0"/>
              <a:t>will also be brochures produced by transport providers such as ferry companies or airlines giving details not only of their transport services, but also of their </a:t>
            </a:r>
            <a:r>
              <a:rPr lang="en-US" sz="2000" dirty="0" smtClean="0"/>
              <a:t/>
            </a:r>
            <a:br>
              <a:rPr lang="en-US" sz="2000" dirty="0" smtClean="0"/>
            </a:br>
            <a:r>
              <a:rPr lang="en-US" sz="2000" dirty="0" smtClean="0"/>
              <a:t>particular </a:t>
            </a:r>
            <a:r>
              <a:rPr lang="en-US" sz="2000" dirty="0"/>
              <a:t>range of </a:t>
            </a:r>
            <a:r>
              <a:rPr lang="en-US" sz="2000" dirty="0" smtClean="0"/>
              <a:t/>
            </a:r>
            <a:br>
              <a:rPr lang="en-US" sz="2000" dirty="0" smtClean="0"/>
            </a:br>
            <a:r>
              <a:rPr lang="en-US" sz="2000" dirty="0" smtClean="0"/>
              <a:t>inclusive </a:t>
            </a:r>
            <a:r>
              <a:rPr lang="en-US" sz="2000" dirty="0"/>
              <a:t>tours. British </a:t>
            </a:r>
            <a:r>
              <a:rPr lang="en-US" sz="2000" dirty="0" smtClean="0"/>
              <a:t/>
            </a:r>
            <a:br>
              <a:rPr lang="en-US" sz="2000" dirty="0" smtClean="0"/>
            </a:br>
            <a:r>
              <a:rPr lang="en-US" sz="2000" dirty="0" smtClean="0"/>
              <a:t>travel </a:t>
            </a:r>
            <a:r>
              <a:rPr lang="en-US" sz="2000" dirty="0"/>
              <a:t>agents distribute </a:t>
            </a:r>
            <a:r>
              <a:rPr lang="en-US" sz="2000" dirty="0" smtClean="0"/>
              <a:t/>
            </a:r>
            <a:br>
              <a:rPr lang="en-US" sz="2000" dirty="0" smtClean="0"/>
            </a:br>
            <a:r>
              <a:rPr lang="en-US" sz="2000" dirty="0" smtClean="0"/>
              <a:t>between </a:t>
            </a:r>
            <a:r>
              <a:rPr lang="en-US" sz="2000" dirty="0"/>
              <a:t>six and ten </a:t>
            </a:r>
            <a:r>
              <a:rPr lang="en-US" sz="2000" dirty="0" smtClean="0"/>
              <a:t/>
            </a:r>
            <a:br>
              <a:rPr lang="en-US" sz="2000" dirty="0" smtClean="0"/>
            </a:br>
            <a:r>
              <a:rPr lang="en-US" sz="2000" dirty="0" smtClean="0"/>
              <a:t>brochures </a:t>
            </a:r>
            <a:r>
              <a:rPr lang="en-US" sz="2000" dirty="0"/>
              <a:t>per person </a:t>
            </a:r>
            <a:r>
              <a:rPr lang="en-US" sz="2000" dirty="0" smtClean="0"/>
              <a:t/>
            </a:r>
            <a:br>
              <a:rPr lang="en-US" sz="2000" dirty="0" smtClean="0"/>
            </a:br>
            <a:r>
              <a:rPr lang="en-US" sz="2000" dirty="0" smtClean="0"/>
              <a:t>booking </a:t>
            </a:r>
            <a:r>
              <a:rPr lang="en-US" sz="2000" dirty="0"/>
              <a:t>a holiday</a:t>
            </a:r>
            <a:r>
              <a:rPr lang="en-US" sz="2000" dirty="0" smtClean="0"/>
              <a:t>.</a:t>
            </a:r>
            <a:endParaRPr lang="en-US" sz="2000" dirty="0"/>
          </a:p>
        </p:txBody>
      </p:sp>
    </p:spTree>
    <p:extLst>
      <p:ext uri="{BB962C8B-B14F-4D97-AF65-F5344CB8AC3E}">
        <p14:creationId xmlns:p14="http://schemas.microsoft.com/office/powerpoint/2010/main" val="2317118393"/>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119</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2700" dirty="0" smtClean="0"/>
              <a:t>3.4 </a:t>
            </a:r>
            <a:r>
              <a:rPr lang="en-GB" sz="2700" dirty="0"/>
              <a:t>– </a:t>
            </a:r>
            <a:r>
              <a:rPr lang="en-US" sz="2700" dirty="0"/>
              <a:t> Use </a:t>
            </a:r>
            <a:r>
              <a:rPr lang="en-US" sz="2700" dirty="0" smtClean="0"/>
              <a:t>Reference Sources </a:t>
            </a:r>
            <a:r>
              <a:rPr lang="en-US" sz="2700" dirty="0"/>
              <a:t>to </a:t>
            </a:r>
            <a:r>
              <a:rPr lang="en-US" sz="2700" dirty="0" smtClean="0"/>
              <a:t>Obtain Information</a:t>
            </a:r>
            <a:endParaRPr lang="en-GB" sz="2700" b="1" dirty="0" smtClean="0"/>
          </a:p>
        </p:txBody>
      </p:sp>
      <p:sp>
        <p:nvSpPr>
          <p:cNvPr id="14" name="Rectangle 13"/>
          <p:cNvSpPr/>
          <p:nvPr/>
        </p:nvSpPr>
        <p:spPr>
          <a:xfrm>
            <a:off x="179511" y="1124744"/>
            <a:ext cx="8712969" cy="5632311"/>
          </a:xfrm>
          <a:prstGeom prst="rect">
            <a:avLst/>
          </a:prstGeom>
        </p:spPr>
        <p:txBody>
          <a:bodyPr wrap="square">
            <a:spAutoFit/>
          </a:bodyPr>
          <a:lstStyle/>
          <a:p>
            <a:pPr>
              <a:buClr>
                <a:srgbClr val="0070C0"/>
              </a:buClr>
              <a:buSzPct val="80000"/>
            </a:pPr>
            <a:r>
              <a:rPr lang="en-US" sz="2000" b="1" dirty="0" smtClean="0">
                <a:solidFill>
                  <a:srgbClr val="C00000"/>
                </a:solidFill>
              </a:rPr>
              <a:t>Use </a:t>
            </a:r>
            <a:r>
              <a:rPr lang="en-US" sz="2000" b="1" dirty="0">
                <a:solidFill>
                  <a:srgbClr val="C00000"/>
                </a:solidFill>
              </a:rPr>
              <a:t>reference sources to obtain information</a:t>
            </a:r>
          </a:p>
          <a:p>
            <a:pPr marL="342900" indent="-342900">
              <a:buClr>
                <a:srgbClr val="0070C0"/>
              </a:buClr>
              <a:buSzPct val="80000"/>
              <a:buFont typeface="Arial" panose="020B0604020202020204" pitchFamily="34" charset="0"/>
              <a:buChar char="►"/>
            </a:pPr>
            <a:r>
              <a:rPr lang="en-US" sz="2000" dirty="0" smtClean="0"/>
              <a:t>Travellers </a:t>
            </a:r>
            <a:r>
              <a:rPr lang="en-US" sz="2000" dirty="0"/>
              <a:t>wanting to know more about particular destinations have a number of options. Travel agency staff should have immediate access to a selection of guides and manuals such as the OAG Flight Guide, the OAG Cruise and Ferry Guide, OAG Gazetteers, OAG Holiday Guides and the OAG Guide to International Travel. </a:t>
            </a:r>
            <a:endParaRPr lang="en-US" sz="2000" dirty="0" smtClean="0"/>
          </a:p>
          <a:p>
            <a:pPr marL="342900" indent="-342900">
              <a:buClr>
                <a:srgbClr val="0070C0"/>
              </a:buClr>
              <a:buSzPct val="80000"/>
              <a:buFont typeface="Arial" panose="020B0604020202020204" pitchFamily="34" charset="0"/>
              <a:buChar char="►"/>
            </a:pPr>
            <a:r>
              <a:rPr lang="en-US" sz="2000" dirty="0" smtClean="0"/>
              <a:t>They </a:t>
            </a:r>
            <a:r>
              <a:rPr lang="en-US" sz="2000" dirty="0"/>
              <a:t>would be able to refer to these to answer specific questions about particular destinations. </a:t>
            </a:r>
            <a:endParaRPr lang="en-US" sz="2000" dirty="0" smtClean="0"/>
          </a:p>
          <a:p>
            <a:pPr marL="342900" indent="-342900">
              <a:buClr>
                <a:srgbClr val="0070C0"/>
              </a:buClr>
              <a:buSzPct val="80000"/>
              <a:buFont typeface="Arial" panose="020B0604020202020204" pitchFamily="34" charset="0"/>
              <a:buChar char="►"/>
            </a:pPr>
            <a:r>
              <a:rPr lang="en-US" sz="2000" dirty="0" smtClean="0"/>
              <a:t>Travel </a:t>
            </a:r>
            <a:r>
              <a:rPr lang="en-US" sz="2000" dirty="0"/>
              <a:t>employees cannot be expected to know the answer to every question, but they should know where to look in order to obtain appropriate information. For example, the OAG Gazetteers contain independent reviews of resorts and accommodation in six volumes covering the following:</a:t>
            </a:r>
          </a:p>
          <a:p>
            <a:pPr marL="742950" indent="-342900">
              <a:buClr>
                <a:srgbClr val="0070C0"/>
              </a:buClr>
              <a:buSzPct val="80000"/>
              <a:buFont typeface="Wingdings" panose="05000000000000000000" pitchFamily="2" charset="2"/>
              <a:buChar char="§"/>
            </a:pPr>
            <a:r>
              <a:rPr lang="en-US" sz="2000" dirty="0" smtClean="0"/>
              <a:t>Mediterranean </a:t>
            </a:r>
            <a:r>
              <a:rPr lang="en-US" sz="2000" dirty="0"/>
              <a:t>Hotels;</a:t>
            </a:r>
          </a:p>
          <a:p>
            <a:pPr marL="742950" indent="-342900">
              <a:buClr>
                <a:srgbClr val="0070C0"/>
              </a:buClr>
              <a:buSzPct val="80000"/>
              <a:buFont typeface="Wingdings" panose="05000000000000000000" pitchFamily="2" charset="2"/>
              <a:buChar char="§"/>
            </a:pPr>
            <a:r>
              <a:rPr lang="en-US" sz="2000" dirty="0" smtClean="0"/>
              <a:t>Mediterranean </a:t>
            </a:r>
            <a:r>
              <a:rPr lang="en-US" sz="2000" dirty="0"/>
              <a:t>Apartments;</a:t>
            </a:r>
          </a:p>
          <a:p>
            <a:pPr marL="742950" indent="-342900">
              <a:buClr>
                <a:srgbClr val="0070C0"/>
              </a:buClr>
              <a:buSzPct val="80000"/>
              <a:buFont typeface="Wingdings" panose="05000000000000000000" pitchFamily="2" charset="2"/>
              <a:buChar char="§"/>
            </a:pPr>
            <a:r>
              <a:rPr lang="en-US" sz="2000" dirty="0" smtClean="0"/>
              <a:t>European Cities or North America;</a:t>
            </a:r>
            <a:endParaRPr lang="en-US" sz="2000" dirty="0"/>
          </a:p>
          <a:p>
            <a:pPr marL="742950" indent="-342900">
              <a:buClr>
                <a:srgbClr val="0070C0"/>
              </a:buClr>
              <a:buSzPct val="80000"/>
              <a:buFont typeface="Wingdings" panose="05000000000000000000" pitchFamily="2" charset="2"/>
              <a:buChar char="§"/>
            </a:pPr>
            <a:r>
              <a:rPr lang="en-US" sz="2000" dirty="0" smtClean="0"/>
              <a:t>Long </a:t>
            </a:r>
            <a:r>
              <a:rPr lang="en-US" sz="2000" dirty="0"/>
              <a:t>Haul;</a:t>
            </a:r>
          </a:p>
          <a:p>
            <a:pPr marL="742950" indent="-342900">
              <a:buClr>
                <a:srgbClr val="0070C0"/>
              </a:buClr>
              <a:buSzPct val="80000"/>
              <a:buFont typeface="Wingdings" panose="05000000000000000000" pitchFamily="2" charset="2"/>
              <a:buChar char="§"/>
            </a:pPr>
            <a:r>
              <a:rPr lang="en-US" sz="2000" dirty="0" smtClean="0"/>
              <a:t>Ski</a:t>
            </a:r>
            <a:r>
              <a:rPr lang="en-US" sz="2000" dirty="0"/>
              <a:t>, Lakes and Mountains</a:t>
            </a:r>
            <a:r>
              <a:rPr lang="en-US" sz="2000" dirty="0" smtClean="0"/>
              <a:t>.</a:t>
            </a:r>
            <a:endParaRPr lang="en-US" sz="2000" dirty="0"/>
          </a:p>
        </p:txBody>
      </p:sp>
      <p:pic>
        <p:nvPicPr>
          <p:cNvPr id="57346" name="Picture 2" descr="Image result for travel agenc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148064" y="4869160"/>
            <a:ext cx="3744416" cy="18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6610967"/>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119</a:t>
            </a:r>
            <a:endParaRPr lang="en-GB" sz="1400" b="1" dirty="0">
              <a:latin typeface="Calibri" panose="020F0502020204030204" pitchFamily="34" charset="0"/>
            </a:endParaRPr>
          </a:p>
        </p:txBody>
      </p:sp>
      <p:sp>
        <p:nvSpPr>
          <p:cNvPr id="12" name="Title 1"/>
          <p:cNvSpPr>
            <a:spLocks noGrp="1"/>
          </p:cNvSpPr>
          <p:nvPr>
            <p:ph type="title"/>
          </p:nvPr>
        </p:nvSpPr>
        <p:spPr>
          <a:xfrm>
            <a:off x="107504" y="44624"/>
            <a:ext cx="7560840" cy="625434"/>
          </a:xfrm>
        </p:spPr>
        <p:txBody>
          <a:bodyPr>
            <a:noAutofit/>
          </a:bodyPr>
          <a:lstStyle/>
          <a:p>
            <a:r>
              <a:rPr lang="en-GB" sz="2700" dirty="0" smtClean="0"/>
              <a:t>3.4 </a:t>
            </a:r>
            <a:r>
              <a:rPr lang="en-GB" sz="2700" dirty="0"/>
              <a:t>– </a:t>
            </a:r>
            <a:r>
              <a:rPr lang="en-US" sz="2700" dirty="0"/>
              <a:t> Use </a:t>
            </a:r>
            <a:r>
              <a:rPr lang="en-US" sz="2700" dirty="0" smtClean="0"/>
              <a:t>Reference Sources </a:t>
            </a:r>
            <a:r>
              <a:rPr lang="en-US" sz="2700" dirty="0"/>
              <a:t>to </a:t>
            </a:r>
            <a:r>
              <a:rPr lang="en-US" sz="2700" dirty="0" smtClean="0"/>
              <a:t>Obtain Information</a:t>
            </a:r>
            <a:endParaRPr lang="en-GB" sz="2700" b="1" dirty="0" smtClean="0"/>
          </a:p>
        </p:txBody>
      </p:sp>
      <p:sp>
        <p:nvSpPr>
          <p:cNvPr id="14" name="Rectangle 13"/>
          <p:cNvSpPr/>
          <p:nvPr/>
        </p:nvSpPr>
        <p:spPr>
          <a:xfrm>
            <a:off x="179511" y="1124744"/>
            <a:ext cx="8712969" cy="2862322"/>
          </a:xfrm>
          <a:prstGeom prst="rect">
            <a:avLst/>
          </a:prstGeom>
        </p:spPr>
        <p:txBody>
          <a:bodyPr wrap="square">
            <a:spAutoFit/>
          </a:bodyPr>
          <a:lstStyle/>
          <a:p>
            <a:pPr>
              <a:buClr>
                <a:srgbClr val="0070C0"/>
              </a:buClr>
              <a:buSzPct val="80000"/>
            </a:pPr>
            <a:r>
              <a:rPr lang="en-US" sz="2000" b="1" dirty="0" smtClean="0">
                <a:solidFill>
                  <a:srgbClr val="C00000"/>
                </a:solidFill>
              </a:rPr>
              <a:t>Use </a:t>
            </a:r>
            <a:r>
              <a:rPr lang="en-US" sz="2000" b="1" dirty="0">
                <a:solidFill>
                  <a:srgbClr val="C00000"/>
                </a:solidFill>
              </a:rPr>
              <a:t>reference sources to obtain information</a:t>
            </a:r>
          </a:p>
          <a:p>
            <a:pPr marL="342900" indent="-342900">
              <a:buClr>
                <a:srgbClr val="0070C0"/>
              </a:buClr>
              <a:buSzPct val="80000"/>
              <a:buFont typeface="Arial" panose="020B0604020202020204" pitchFamily="34" charset="0"/>
              <a:buChar char="►"/>
            </a:pPr>
            <a:r>
              <a:rPr lang="en-US" sz="2000" dirty="0" smtClean="0"/>
              <a:t>Internet </a:t>
            </a:r>
            <a:r>
              <a:rPr lang="en-US" sz="2000" dirty="0"/>
              <a:t>research of holiday destinations is now commonplace and millions of people frequently investigate aspects of their domestic and overseas travel in this way. </a:t>
            </a:r>
            <a:endParaRPr lang="en-US" sz="2000" dirty="0" smtClean="0"/>
          </a:p>
          <a:p>
            <a:pPr marL="342900" indent="-342900">
              <a:buClr>
                <a:srgbClr val="0070C0"/>
              </a:buClr>
              <a:buSzPct val="80000"/>
              <a:buFont typeface="Arial" panose="020B0604020202020204" pitchFamily="34" charset="0"/>
              <a:buChar char="►"/>
            </a:pPr>
            <a:r>
              <a:rPr lang="en-US" sz="2000" dirty="0" smtClean="0"/>
              <a:t>Many </a:t>
            </a:r>
            <a:r>
              <a:rPr lang="en-US" sz="2000" dirty="0"/>
              <a:t>people have access at work, home or via a third party, and most travel and tourism organisations maintain a website for information storage and to service the increasing trend of on-line bookings. </a:t>
            </a:r>
            <a:endParaRPr lang="en-US" sz="2000" dirty="0" smtClean="0"/>
          </a:p>
          <a:p>
            <a:pPr marL="342900" indent="-342900">
              <a:buClr>
                <a:srgbClr val="0070C0"/>
              </a:buClr>
              <a:buSzPct val="80000"/>
              <a:buFont typeface="Arial" panose="020B0604020202020204" pitchFamily="34" charset="0"/>
              <a:buChar char="►"/>
            </a:pPr>
            <a:r>
              <a:rPr lang="en-US" sz="2000" dirty="0" smtClean="0"/>
              <a:t>The </a:t>
            </a:r>
            <a:r>
              <a:rPr lang="en-US" sz="2000" dirty="0"/>
              <a:t>amount of data available is extremely large and information about most destinations in the world can be found at the click of a mouse. </a:t>
            </a:r>
            <a:endParaRPr lang="en-US" sz="2000" dirty="0" smtClean="0"/>
          </a:p>
        </p:txBody>
      </p:sp>
      <p:pic>
        <p:nvPicPr>
          <p:cNvPr id="56322" name="Picture 2" descr="Image result for travel agen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4410212" y="4005064"/>
            <a:ext cx="4467410" cy="259228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3861048"/>
            <a:ext cx="4081959" cy="2862322"/>
          </a:xfrm>
          <a:prstGeom prst="rect">
            <a:avLst/>
          </a:prstGeom>
        </p:spPr>
        <p:txBody>
          <a:bodyPr wrap="square">
            <a:spAutoFit/>
          </a:bodyPr>
          <a:lstStyle/>
          <a:p>
            <a:pPr marL="342900" indent="-342900">
              <a:buClr>
                <a:srgbClr val="0070C0"/>
              </a:buClr>
              <a:buSzPct val="80000"/>
              <a:buFont typeface="Arial" panose="020B0604020202020204" pitchFamily="34" charset="0"/>
              <a:buChar char="►"/>
            </a:pPr>
            <a:r>
              <a:rPr lang="en-US" sz="2000" dirty="0"/>
              <a:t>However, some sites are more useful than others and surfing the net can easily become a very time consuming process. It is for this reason that face to face contact with a travel advisor remains popular with the members of the travelling public</a:t>
            </a:r>
            <a:r>
              <a:rPr lang="en-US" dirty="0"/>
              <a:t>.</a:t>
            </a:r>
          </a:p>
        </p:txBody>
      </p:sp>
    </p:spTree>
    <p:extLst>
      <p:ext uri="{BB962C8B-B14F-4D97-AF65-F5344CB8AC3E}">
        <p14:creationId xmlns:p14="http://schemas.microsoft.com/office/powerpoint/2010/main" val="2097150306"/>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120</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700" dirty="0" smtClean="0"/>
              <a:t>3.4 </a:t>
            </a:r>
            <a:r>
              <a:rPr lang="en-GB" sz="2700" dirty="0"/>
              <a:t>– </a:t>
            </a:r>
            <a:r>
              <a:rPr lang="en-US" sz="2700" dirty="0"/>
              <a:t> Use </a:t>
            </a:r>
            <a:r>
              <a:rPr lang="en-US" sz="2700" dirty="0" smtClean="0"/>
              <a:t>Reference Sources </a:t>
            </a:r>
            <a:r>
              <a:rPr lang="en-US" sz="2700" dirty="0"/>
              <a:t>to </a:t>
            </a:r>
            <a:r>
              <a:rPr lang="en-US" sz="2700" dirty="0" smtClean="0"/>
              <a:t>Obtain Information</a:t>
            </a:r>
            <a:endParaRPr lang="en-GB" sz="2700" b="1" dirty="0" smtClean="0"/>
          </a:p>
        </p:txBody>
      </p:sp>
      <p:sp>
        <p:nvSpPr>
          <p:cNvPr id="14" name="Rectangle 13"/>
          <p:cNvSpPr/>
          <p:nvPr/>
        </p:nvSpPr>
        <p:spPr>
          <a:xfrm>
            <a:off x="179511" y="1124744"/>
            <a:ext cx="8712969" cy="2123658"/>
          </a:xfrm>
          <a:prstGeom prst="rect">
            <a:avLst/>
          </a:prstGeom>
        </p:spPr>
        <p:txBody>
          <a:bodyPr wrap="square">
            <a:spAutoFit/>
          </a:bodyPr>
          <a:lstStyle/>
          <a:p>
            <a:pPr>
              <a:buClr>
                <a:srgbClr val="0070C0"/>
              </a:buClr>
              <a:buSzPct val="80000"/>
            </a:pPr>
            <a:r>
              <a:rPr lang="en-US" sz="2200" b="1" dirty="0" smtClean="0">
                <a:solidFill>
                  <a:srgbClr val="C00000"/>
                </a:solidFill>
              </a:rPr>
              <a:t>Timetables</a:t>
            </a:r>
            <a:r>
              <a:rPr lang="en-US" sz="2200" b="1" dirty="0">
                <a:solidFill>
                  <a:srgbClr val="C00000"/>
                </a:solidFill>
              </a:rPr>
              <a:t>, travel brochures and tariffs used to obtain accurate information</a:t>
            </a:r>
          </a:p>
          <a:p>
            <a:pPr marL="342900" indent="-342900">
              <a:buClr>
                <a:srgbClr val="0070C0"/>
              </a:buClr>
              <a:buSzPct val="80000"/>
              <a:buFont typeface="Arial" panose="020B0604020202020204" pitchFamily="34" charset="0"/>
              <a:buChar char="►"/>
            </a:pPr>
            <a:r>
              <a:rPr lang="en-US" sz="2200" dirty="0"/>
              <a:t>Many travel and tourism professionals will have to demonstrate the ability to use a selection of brochures and timetables to obtain information when dealing with clients’ requests. To illustrate the main tasks involved, consider the following activity.</a:t>
            </a:r>
            <a:endParaRPr lang="en-US" sz="2200" dirty="0" smtClean="0"/>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11559" y="3284983"/>
            <a:ext cx="7920881" cy="3297723"/>
          </a:xfrm>
          <a:prstGeom prst="rect">
            <a:avLst/>
          </a:prstGeom>
        </p:spPr>
      </p:pic>
    </p:spTree>
    <p:extLst>
      <p:ext uri="{BB962C8B-B14F-4D97-AF65-F5344CB8AC3E}">
        <p14:creationId xmlns:p14="http://schemas.microsoft.com/office/powerpoint/2010/main" val="533866287"/>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120</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700" dirty="0" smtClean="0"/>
              <a:t>3.4 </a:t>
            </a:r>
            <a:r>
              <a:rPr lang="en-GB" sz="2700" dirty="0"/>
              <a:t>– </a:t>
            </a:r>
            <a:r>
              <a:rPr lang="en-US" sz="2700" dirty="0"/>
              <a:t> Use </a:t>
            </a:r>
            <a:r>
              <a:rPr lang="en-US" sz="2700" dirty="0" smtClean="0"/>
              <a:t>Reference Sources </a:t>
            </a:r>
            <a:r>
              <a:rPr lang="en-US" sz="2700" dirty="0"/>
              <a:t>to </a:t>
            </a:r>
            <a:r>
              <a:rPr lang="en-US" sz="2700" dirty="0" smtClean="0"/>
              <a:t>Obtain Information</a:t>
            </a:r>
            <a:endParaRPr lang="en-GB" sz="2700" b="1" dirty="0" smtClean="0"/>
          </a:p>
        </p:txBody>
      </p:sp>
      <p:sp>
        <p:nvSpPr>
          <p:cNvPr id="7" name="Rounded Rectangle 6"/>
          <p:cNvSpPr/>
          <p:nvPr/>
        </p:nvSpPr>
        <p:spPr>
          <a:xfrm>
            <a:off x="165110" y="1189364"/>
            <a:ext cx="8727370" cy="5479996"/>
          </a:xfrm>
          <a:prstGeom prst="roundRect">
            <a:avLst>
              <a:gd name="adj" fmla="val 47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rgbClr val="C00000"/>
                </a:solidFill>
                <a:latin typeface="Arial" panose="020B0604020202020204" pitchFamily="34" charset="0"/>
                <a:cs typeface="Arial" panose="020B0604020202020204" pitchFamily="34" charset="0"/>
              </a:rPr>
              <a:t>Activity </a:t>
            </a:r>
            <a:r>
              <a:rPr lang="en-US" b="1" dirty="0" smtClean="0">
                <a:solidFill>
                  <a:srgbClr val="C00000"/>
                </a:solidFill>
                <a:latin typeface="Arial" panose="020B0604020202020204" pitchFamily="34" charset="0"/>
                <a:cs typeface="Arial" panose="020B0604020202020204" pitchFamily="34" charset="0"/>
              </a:rPr>
              <a:t>5</a:t>
            </a:r>
            <a:endParaRPr lang="en-US" b="1" dirty="0">
              <a:solidFill>
                <a:srgbClr val="C00000"/>
              </a:solidFill>
              <a:latin typeface="Arial" panose="020B0604020202020204" pitchFamily="34" charset="0"/>
              <a:cs typeface="Arial" panose="020B0604020202020204" pitchFamily="34" charset="0"/>
            </a:endParaRPr>
          </a:p>
          <a:p>
            <a:r>
              <a:rPr lang="en-US" dirty="0">
                <a:solidFill>
                  <a:schemeClr val="tx1"/>
                </a:solidFill>
                <a:latin typeface="Arial" panose="020B0604020202020204" pitchFamily="34" charset="0"/>
                <a:cs typeface="Arial" panose="020B0604020202020204" pitchFamily="34" charset="0"/>
              </a:rPr>
              <a:t>ARABIAN NIGHTS TRADING buys various types of merchandise from suppliers in the Middle East and sells them from its shop in the Arab Street shopping district of Singapore. </a:t>
            </a:r>
            <a:r>
              <a:rPr lang="en-US" dirty="0" smtClean="0">
                <a:solidFill>
                  <a:schemeClr val="tx1"/>
                </a:solidFill>
                <a:latin typeface="Arial" panose="020B0604020202020204" pitchFamily="34" charset="0"/>
                <a:cs typeface="Arial" panose="020B0604020202020204" pitchFamily="34" charset="0"/>
              </a:rPr>
              <a:t>Mr. </a:t>
            </a:r>
            <a:r>
              <a:rPr lang="en-US" dirty="0">
                <a:solidFill>
                  <a:schemeClr val="tx1"/>
                </a:solidFill>
                <a:latin typeface="Arial" panose="020B0604020202020204" pitchFamily="34" charset="0"/>
                <a:cs typeface="Arial" panose="020B0604020202020204" pitchFamily="34" charset="0"/>
              </a:rPr>
              <a:t>Mirza Bin Mejren is co-owner of the business together with his partner, </a:t>
            </a:r>
            <a:r>
              <a:rPr lang="en-US" dirty="0" smtClean="0">
                <a:solidFill>
                  <a:schemeClr val="tx1"/>
                </a:solidFill>
                <a:latin typeface="Arial" panose="020B0604020202020204" pitchFamily="34" charset="0"/>
                <a:cs typeface="Arial" panose="020B0604020202020204" pitchFamily="34" charset="0"/>
              </a:rPr>
              <a:t>Mr. </a:t>
            </a:r>
            <a:r>
              <a:rPr lang="en-US" dirty="0">
                <a:solidFill>
                  <a:schemeClr val="tx1"/>
                </a:solidFill>
                <a:latin typeface="Arial" panose="020B0604020202020204" pitchFamily="34" charset="0"/>
                <a:cs typeface="Arial" panose="020B0604020202020204" pitchFamily="34" charset="0"/>
              </a:rPr>
              <a:t>Hamad </a:t>
            </a:r>
            <a:r>
              <a:rPr lang="en-US" dirty="0" smtClean="0">
                <a:solidFill>
                  <a:schemeClr val="tx1"/>
                </a:solidFill>
                <a:latin typeface="Arial" panose="020B0604020202020204" pitchFamily="34" charset="0"/>
                <a:cs typeface="Arial" panose="020B0604020202020204" pitchFamily="34" charset="0"/>
              </a:rPr>
              <a:t>Al-</a:t>
            </a:r>
            <a:r>
              <a:rPr lang="en-US" dirty="0" err="1" smtClean="0">
                <a:solidFill>
                  <a:schemeClr val="tx1"/>
                </a:solidFill>
                <a:latin typeface="Arial" panose="020B0604020202020204" pitchFamily="34" charset="0"/>
                <a:cs typeface="Arial" panose="020B0604020202020204" pitchFamily="34" charset="0"/>
              </a:rPr>
              <a:t>Sayegh</a:t>
            </a:r>
            <a:r>
              <a:rPr lang="en-US" dirty="0" smtClean="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who lives in </a:t>
            </a:r>
            <a:r>
              <a:rPr lang="en-US" dirty="0" smtClean="0">
                <a:solidFill>
                  <a:schemeClr val="tx1"/>
                </a:solidFill>
                <a:latin typeface="Arial" panose="020B0604020202020204" pitchFamily="34" charset="0"/>
                <a:cs typeface="Arial" panose="020B0604020202020204" pitchFamily="34" charset="0"/>
              </a:rPr>
              <a:t>Dubai. The </a:t>
            </a:r>
            <a:r>
              <a:rPr lang="en-US" dirty="0">
                <a:solidFill>
                  <a:schemeClr val="tx1"/>
                </a:solidFill>
                <a:latin typeface="Arial" panose="020B0604020202020204" pitchFamily="34" charset="0"/>
                <a:cs typeface="Arial" panose="020B0604020202020204" pitchFamily="34" charset="0"/>
              </a:rPr>
              <a:t>company is growing and there are plans to expand the Singapore operation.</a:t>
            </a:r>
          </a:p>
          <a:p>
            <a:r>
              <a:rPr lang="en-US" dirty="0">
                <a:solidFill>
                  <a:schemeClr val="tx1"/>
                </a:solidFill>
                <a:latin typeface="Arial" panose="020B0604020202020204" pitchFamily="34" charset="0"/>
                <a:cs typeface="Arial" panose="020B0604020202020204" pitchFamily="34" charset="0"/>
              </a:rPr>
              <a:t>You work as </a:t>
            </a:r>
            <a:r>
              <a:rPr lang="en-US" dirty="0" smtClean="0">
                <a:solidFill>
                  <a:schemeClr val="tx1"/>
                </a:solidFill>
                <a:latin typeface="Arial" panose="020B0604020202020204" pitchFamily="34" charset="0"/>
                <a:cs typeface="Arial" panose="020B0604020202020204" pitchFamily="34" charset="0"/>
              </a:rPr>
              <a:t>Mr. </a:t>
            </a:r>
            <a:r>
              <a:rPr lang="en-US" dirty="0">
                <a:solidFill>
                  <a:schemeClr val="tx1"/>
                </a:solidFill>
                <a:latin typeface="Arial" panose="020B0604020202020204" pitchFamily="34" charset="0"/>
                <a:cs typeface="Arial" panose="020B0604020202020204" pitchFamily="34" charset="0"/>
              </a:rPr>
              <a:t>Mirza Bin Mejren’s Personal Assistant. One of your main duties is to make all business meeting arrangements.</a:t>
            </a:r>
          </a:p>
          <a:p>
            <a:r>
              <a:rPr lang="en-US" dirty="0" smtClean="0">
                <a:solidFill>
                  <a:schemeClr val="tx1"/>
                </a:solidFill>
                <a:latin typeface="Arial" panose="020B0604020202020204" pitchFamily="34" charset="0"/>
                <a:cs typeface="Arial" panose="020B0604020202020204" pitchFamily="34" charset="0"/>
              </a:rPr>
              <a:t>Mr. </a:t>
            </a:r>
            <a:r>
              <a:rPr lang="en-US" dirty="0">
                <a:solidFill>
                  <a:schemeClr val="tx1"/>
                </a:solidFill>
                <a:latin typeface="Arial" panose="020B0604020202020204" pitchFamily="34" charset="0"/>
                <a:cs typeface="Arial" panose="020B0604020202020204" pitchFamily="34" charset="0"/>
              </a:rPr>
              <a:t>Bin Mejren has an important business presentation to make at a meeting on 8th October this year. He has asked you to attend to the following matters.</a:t>
            </a:r>
          </a:p>
          <a:p>
            <a:pPr marL="285750" indent="-285750">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The </a:t>
            </a:r>
            <a:r>
              <a:rPr lang="en-US" dirty="0">
                <a:solidFill>
                  <a:schemeClr val="tx1"/>
                </a:solidFill>
                <a:latin typeface="Arial" panose="020B0604020202020204" pitchFamily="34" charset="0"/>
                <a:cs typeface="Arial" panose="020B0604020202020204" pitchFamily="34" charset="0"/>
              </a:rPr>
              <a:t>booking of a return business class flight from Dubai to Singapore for </a:t>
            </a:r>
            <a:r>
              <a:rPr lang="en-US" dirty="0" smtClean="0">
                <a:solidFill>
                  <a:schemeClr val="tx1"/>
                </a:solidFill>
                <a:latin typeface="Arial" panose="020B0604020202020204" pitchFamily="34" charset="0"/>
                <a:cs typeface="Arial" panose="020B0604020202020204" pitchFamily="34" charset="0"/>
              </a:rPr>
              <a:t>Mr. Al-</a:t>
            </a:r>
            <a:r>
              <a:rPr lang="en-US" dirty="0" err="1" smtClean="0">
                <a:solidFill>
                  <a:schemeClr val="tx1"/>
                </a:solidFill>
                <a:latin typeface="Arial" panose="020B0604020202020204" pitchFamily="34" charset="0"/>
                <a:cs typeface="Arial" panose="020B0604020202020204" pitchFamily="34" charset="0"/>
              </a:rPr>
              <a:t>Sayegh</a:t>
            </a:r>
            <a:r>
              <a:rPr lang="en-US" dirty="0" smtClean="0">
                <a:solidFill>
                  <a:schemeClr val="tx1"/>
                </a:solidFill>
                <a:latin typeface="Arial" panose="020B0604020202020204" pitchFamily="34" charset="0"/>
                <a:cs typeface="Arial" panose="020B0604020202020204" pitchFamily="34" charset="0"/>
              </a:rPr>
              <a:t> </a:t>
            </a:r>
            <a:r>
              <a:rPr lang="en-US" dirty="0">
                <a:solidFill>
                  <a:schemeClr val="tx1"/>
                </a:solidFill>
                <a:latin typeface="Arial" panose="020B0604020202020204" pitchFamily="34" charset="0"/>
                <a:cs typeface="Arial" panose="020B0604020202020204" pitchFamily="34" charset="0"/>
              </a:rPr>
              <a:t>to arrive on 7th October and return on 12th October.</a:t>
            </a:r>
          </a:p>
          <a:p>
            <a:pPr marL="285750" indent="-285750">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Finding </a:t>
            </a:r>
            <a:r>
              <a:rPr lang="en-US" dirty="0">
                <a:solidFill>
                  <a:schemeClr val="tx1"/>
                </a:solidFill>
                <a:latin typeface="Arial" panose="020B0604020202020204" pitchFamily="34" charset="0"/>
                <a:cs typeface="Arial" panose="020B0604020202020204" pitchFamily="34" charset="0"/>
              </a:rPr>
              <a:t>a business class hotel that is near both Arab Street and a Mosque and reserve a room for 5 nights. Reserving a meeting room in the hotel to be used for the presentation on 8th October and arranging the hire of appropriate audio-visual </a:t>
            </a:r>
            <a:r>
              <a:rPr lang="en-US" dirty="0" smtClean="0">
                <a:solidFill>
                  <a:schemeClr val="tx1"/>
                </a:solidFill>
                <a:latin typeface="Arial" panose="020B0604020202020204" pitchFamily="34" charset="0"/>
                <a:cs typeface="Arial" panose="020B0604020202020204" pitchFamily="34" charset="0"/>
              </a:rPr>
              <a:t>equipment.</a:t>
            </a:r>
            <a:endParaRPr lang="en-US" dirty="0">
              <a:solidFill>
                <a:schemeClr val="tx1"/>
              </a:solidFill>
              <a:latin typeface="Arial" panose="020B0604020202020204" pitchFamily="34" charset="0"/>
              <a:cs typeface="Arial" panose="020B0604020202020204" pitchFamily="34" charset="0"/>
            </a:endParaRPr>
          </a:p>
          <a:p>
            <a:pPr marL="285750" indent="-285750">
              <a:buFont typeface="Wingdings" panose="05000000000000000000" pitchFamily="2" charset="2"/>
              <a:buChar char="§"/>
            </a:pPr>
            <a:r>
              <a:rPr lang="en-US" dirty="0" smtClean="0">
                <a:solidFill>
                  <a:schemeClr val="tx1"/>
                </a:solidFill>
                <a:latin typeface="Arial" panose="020B0604020202020204" pitchFamily="34" charset="0"/>
                <a:cs typeface="Arial" panose="020B0604020202020204" pitchFamily="34" charset="0"/>
              </a:rPr>
              <a:t>Arranging </a:t>
            </a:r>
            <a:r>
              <a:rPr lang="en-US" dirty="0">
                <a:solidFill>
                  <a:schemeClr val="tx1"/>
                </a:solidFill>
                <a:latin typeface="Arial" panose="020B0604020202020204" pitchFamily="34" charset="0"/>
                <a:cs typeface="Arial" panose="020B0604020202020204" pitchFamily="34" charset="0"/>
              </a:rPr>
              <a:t>appropriate airport transfers for </a:t>
            </a:r>
            <a:r>
              <a:rPr lang="en-US" dirty="0" smtClean="0">
                <a:solidFill>
                  <a:schemeClr val="tx1"/>
                </a:solidFill>
                <a:latin typeface="Arial" panose="020B0604020202020204" pitchFamily="34" charset="0"/>
                <a:cs typeface="Arial" panose="020B0604020202020204" pitchFamily="34" charset="0"/>
              </a:rPr>
              <a:t>Mr. </a:t>
            </a:r>
            <a:r>
              <a:rPr lang="en-US" dirty="0">
                <a:solidFill>
                  <a:schemeClr val="tx1"/>
                </a:solidFill>
                <a:latin typeface="Arial" panose="020B0604020202020204" pitchFamily="34" charset="0"/>
                <a:cs typeface="Arial" panose="020B0604020202020204" pitchFamily="34" charset="0"/>
              </a:rPr>
              <a:t>Al-</a:t>
            </a:r>
            <a:r>
              <a:rPr lang="en-US" dirty="0" err="1">
                <a:solidFill>
                  <a:schemeClr val="tx1"/>
                </a:solidFill>
                <a:latin typeface="Arial" panose="020B0604020202020204" pitchFamily="34" charset="0"/>
                <a:cs typeface="Arial" panose="020B0604020202020204" pitchFamily="34" charset="0"/>
              </a:rPr>
              <a:t>Sayegh</a:t>
            </a:r>
            <a:r>
              <a:rPr lang="en-US" dirty="0">
                <a:solidFill>
                  <a:schemeClr val="tx1"/>
                </a:solidFill>
                <a:latin typeface="Arial" panose="020B0604020202020204" pitchFamily="34" charset="0"/>
                <a:cs typeface="Arial" panose="020B0604020202020204" pitchFamily="34" charset="0"/>
              </a:rPr>
              <a:t>.</a:t>
            </a:r>
          </a:p>
          <a:p>
            <a:r>
              <a:rPr lang="en-US" dirty="0">
                <a:solidFill>
                  <a:schemeClr val="tx1"/>
                </a:solidFill>
                <a:latin typeface="Arial" panose="020B0604020202020204" pitchFamily="34" charset="0"/>
                <a:cs typeface="Arial" panose="020B0604020202020204" pitchFamily="34" charset="0"/>
              </a:rPr>
              <a:t>You are required to surf the Internet for information on Dubai flights to Singapore, business hotels and transportation.</a:t>
            </a:r>
            <a:endParaRPr lang="en-US" dirty="0">
              <a:solidFill>
                <a:schemeClr val="tx1"/>
              </a:solidFill>
              <a:latin typeface="Arial" panose="020B0604020202020204" pitchFamily="34" charset="0"/>
              <a:cs typeface="Arial" panose="020B0604020202020204" pitchFamily="34" charset="0"/>
            </a:endParaRPr>
          </a:p>
        </p:txBody>
      </p:sp>
      <p:sp>
        <p:nvSpPr>
          <p:cNvPr id="8" name="Oval 7"/>
          <p:cNvSpPr/>
          <p:nvPr/>
        </p:nvSpPr>
        <p:spPr>
          <a:xfrm rot="2089674">
            <a:off x="8637216" y="1048137"/>
            <a:ext cx="454263" cy="454263"/>
          </a:xfrm>
          <a:prstGeom prst="ellipse">
            <a:avLst/>
          </a:prstGeom>
          <a:solidFill>
            <a:srgbClr val="DBEEF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A</a:t>
            </a:r>
            <a:endParaRPr lang="en-US" b="1" dirty="0">
              <a:solidFill>
                <a:srgbClr val="C00000"/>
              </a:solidFill>
              <a:latin typeface="Arial" panose="020B0604020202020204" pitchFamily="34" charset="0"/>
              <a:cs typeface="Arial" panose="020B0604020202020204" pitchFamily="34" charset="0"/>
            </a:endParaRPr>
          </a:p>
        </p:txBody>
      </p:sp>
      <p:pic>
        <p:nvPicPr>
          <p:cNvPr id="9" name="Picture 8" descr="Image result for vector paper clip"/>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664711">
            <a:off x="8161209" y="2182354"/>
            <a:ext cx="1008043" cy="7577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187740"/>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120</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700" dirty="0" smtClean="0"/>
              <a:t>3.4 </a:t>
            </a:r>
            <a:r>
              <a:rPr lang="en-GB" sz="2700" dirty="0"/>
              <a:t>– </a:t>
            </a:r>
            <a:r>
              <a:rPr lang="en-US" sz="2700" dirty="0"/>
              <a:t> Use </a:t>
            </a:r>
            <a:r>
              <a:rPr lang="en-US" sz="2700" dirty="0" smtClean="0"/>
              <a:t>Reference Sources </a:t>
            </a:r>
            <a:r>
              <a:rPr lang="en-US" sz="2700" dirty="0"/>
              <a:t>to </a:t>
            </a:r>
            <a:r>
              <a:rPr lang="en-US" sz="2700" dirty="0" smtClean="0"/>
              <a:t>Obtain Information</a:t>
            </a:r>
            <a:endParaRPr lang="en-GB" sz="2700" b="1" dirty="0" smtClean="0"/>
          </a:p>
        </p:txBody>
      </p:sp>
      <p:sp>
        <p:nvSpPr>
          <p:cNvPr id="14" name="Rectangle 13"/>
          <p:cNvSpPr/>
          <p:nvPr/>
        </p:nvSpPr>
        <p:spPr>
          <a:xfrm>
            <a:off x="179511" y="1124744"/>
            <a:ext cx="8712969" cy="3139321"/>
          </a:xfrm>
          <a:prstGeom prst="rect">
            <a:avLst/>
          </a:prstGeom>
        </p:spPr>
        <p:txBody>
          <a:bodyPr wrap="square">
            <a:spAutoFit/>
          </a:bodyPr>
          <a:lstStyle/>
          <a:p>
            <a:pPr>
              <a:buClr>
                <a:srgbClr val="0070C0"/>
              </a:buClr>
              <a:buSzPct val="80000"/>
            </a:pPr>
            <a:r>
              <a:rPr lang="en-US" sz="2200" b="1" dirty="0" smtClean="0">
                <a:solidFill>
                  <a:srgbClr val="C00000"/>
                </a:solidFill>
              </a:rPr>
              <a:t>Itinerary </a:t>
            </a:r>
            <a:r>
              <a:rPr lang="en-US" sz="2200" b="1" dirty="0">
                <a:solidFill>
                  <a:srgbClr val="C00000"/>
                </a:solidFill>
              </a:rPr>
              <a:t>drawn up to meet customer’s requirements</a:t>
            </a:r>
          </a:p>
          <a:p>
            <a:pPr marL="342900" indent="-342900">
              <a:buClr>
                <a:srgbClr val="0070C0"/>
              </a:buClr>
              <a:buSzPct val="80000"/>
              <a:buFont typeface="Arial" panose="020B0604020202020204" pitchFamily="34" charset="0"/>
              <a:buChar char="►"/>
            </a:pPr>
            <a:r>
              <a:rPr lang="en-US" sz="2200" dirty="0"/>
              <a:t>An itinerary refers to a detailed plan for a journey, giving details of dates and timings, methods of travel, accommodation etc.</a:t>
            </a:r>
          </a:p>
          <a:p>
            <a:pPr marL="342900" indent="-342900">
              <a:buClr>
                <a:srgbClr val="0070C0"/>
              </a:buClr>
              <a:buSzPct val="80000"/>
              <a:buFont typeface="Arial" panose="020B0604020202020204" pitchFamily="34" charset="0"/>
              <a:buChar char="►"/>
            </a:pPr>
            <a:r>
              <a:rPr lang="en-US" sz="2200" dirty="0"/>
              <a:t>To help illustrate what this involves, you should attempt to complete the following itinerary based on your research for the </a:t>
            </a:r>
            <a:r>
              <a:rPr lang="en-US" sz="2200" dirty="0" smtClean="0"/>
              <a:t>previous scenario.</a:t>
            </a:r>
          </a:p>
          <a:p>
            <a:pPr marL="342900" indent="-342900">
              <a:buClr>
                <a:srgbClr val="0070C0"/>
              </a:buClr>
              <a:buSzPct val="80000"/>
              <a:buFont typeface="Arial" panose="020B0604020202020204" pitchFamily="34" charset="0"/>
              <a:buChar char="►"/>
            </a:pPr>
            <a:r>
              <a:rPr lang="en-US" sz="2200" dirty="0"/>
              <a:t>Your itinerary should include </a:t>
            </a:r>
            <a:r>
              <a:rPr lang="en-US" sz="2200" dirty="0" smtClean="0"/>
              <a:t>full details </a:t>
            </a:r>
            <a:r>
              <a:rPr lang="en-US" sz="2200" dirty="0"/>
              <a:t>of all travel and accommodation arrangements specified by </a:t>
            </a:r>
            <a:r>
              <a:rPr lang="en-US" sz="2200" dirty="0" smtClean="0"/>
              <a:t>Mr. </a:t>
            </a:r>
            <a:r>
              <a:rPr lang="en-US" sz="2200" dirty="0"/>
              <a:t>Mirza Bin Mejren. You may use the mentioned template or any other suitable format. </a:t>
            </a:r>
            <a:endParaRPr lang="en-US" sz="2200" dirty="0" smtClean="0"/>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640696" y="4589826"/>
            <a:ext cx="4284814" cy="2040506"/>
          </a:xfrm>
          <a:prstGeom prst="rect">
            <a:avLst/>
          </a:prstGeom>
        </p:spPr>
      </p:pic>
      <p:sp>
        <p:nvSpPr>
          <p:cNvPr id="5" name="Rectangle 4"/>
          <p:cNvSpPr/>
          <p:nvPr/>
        </p:nvSpPr>
        <p:spPr>
          <a:xfrm>
            <a:off x="144016" y="4207147"/>
            <a:ext cx="4572000" cy="2462213"/>
          </a:xfrm>
          <a:prstGeom prst="rect">
            <a:avLst/>
          </a:prstGeom>
        </p:spPr>
        <p:txBody>
          <a:bodyPr>
            <a:spAutoFit/>
          </a:bodyPr>
          <a:lstStyle/>
          <a:p>
            <a:pPr marL="342900" indent="-342900">
              <a:buClr>
                <a:srgbClr val="0070C0"/>
              </a:buClr>
              <a:buSzPct val="80000"/>
              <a:buFont typeface="Arial" panose="020B0604020202020204" pitchFamily="34" charset="0"/>
              <a:buChar char="►"/>
            </a:pPr>
            <a:r>
              <a:rPr lang="en-US" sz="2200" dirty="0"/>
              <a:t>Having selected the venue for the business meeting and made travel arrangements for Mr. Al-</a:t>
            </a:r>
            <a:r>
              <a:rPr lang="en-US" sz="2200" dirty="0" err="1"/>
              <a:t>Sayegh</a:t>
            </a:r>
            <a:r>
              <a:rPr lang="en-US" sz="2200" dirty="0"/>
              <a:t>, write a memo to your boss, Mr. Mirza Bin Mejren, justifying your choice of flight, hotel and transfers.</a:t>
            </a:r>
          </a:p>
        </p:txBody>
      </p:sp>
    </p:spTree>
    <p:extLst>
      <p:ext uri="{BB962C8B-B14F-4D97-AF65-F5344CB8AC3E}">
        <p14:creationId xmlns:p14="http://schemas.microsoft.com/office/powerpoint/2010/main" val="1637948807"/>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121</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700" dirty="0" smtClean="0"/>
              <a:t>3.4 </a:t>
            </a:r>
            <a:r>
              <a:rPr lang="en-GB" sz="2700" dirty="0"/>
              <a:t>– </a:t>
            </a:r>
            <a:r>
              <a:rPr lang="en-US" sz="2700" dirty="0"/>
              <a:t> Use </a:t>
            </a:r>
            <a:r>
              <a:rPr lang="en-US" sz="2700" dirty="0" smtClean="0"/>
              <a:t>Reference Sources </a:t>
            </a:r>
            <a:r>
              <a:rPr lang="en-US" sz="2700" dirty="0"/>
              <a:t>to </a:t>
            </a:r>
            <a:r>
              <a:rPr lang="en-US" sz="2700" dirty="0" smtClean="0"/>
              <a:t>Obtain Information</a:t>
            </a:r>
            <a:endParaRPr lang="en-GB" sz="2700" b="1" dirty="0" smtClean="0"/>
          </a:p>
        </p:txBody>
      </p:sp>
      <p:sp>
        <p:nvSpPr>
          <p:cNvPr id="14" name="Rectangle 13"/>
          <p:cNvSpPr/>
          <p:nvPr/>
        </p:nvSpPr>
        <p:spPr>
          <a:xfrm>
            <a:off x="179511" y="1124744"/>
            <a:ext cx="8712969" cy="5632311"/>
          </a:xfrm>
          <a:prstGeom prst="rect">
            <a:avLst/>
          </a:prstGeom>
        </p:spPr>
        <p:txBody>
          <a:bodyPr wrap="square">
            <a:spAutoFit/>
          </a:bodyPr>
          <a:lstStyle/>
          <a:p>
            <a:pPr>
              <a:buClr>
                <a:srgbClr val="0070C0"/>
              </a:buClr>
              <a:buSzPct val="80000"/>
            </a:pPr>
            <a:r>
              <a:rPr lang="en-US" sz="2000" b="1" dirty="0" smtClean="0">
                <a:solidFill>
                  <a:srgbClr val="C00000"/>
                </a:solidFill>
              </a:rPr>
              <a:t>Use </a:t>
            </a:r>
            <a:r>
              <a:rPr lang="en-US" sz="2000" b="1" dirty="0">
                <a:solidFill>
                  <a:srgbClr val="C00000"/>
                </a:solidFill>
              </a:rPr>
              <a:t>of </a:t>
            </a:r>
            <a:r>
              <a:rPr lang="en-US" sz="2000" b="1" dirty="0" err="1">
                <a:solidFill>
                  <a:srgbClr val="C00000"/>
                </a:solidFill>
              </a:rPr>
              <a:t>computerised</a:t>
            </a:r>
            <a:r>
              <a:rPr lang="en-US" sz="2000" b="1" dirty="0">
                <a:solidFill>
                  <a:srgbClr val="C00000"/>
                </a:solidFill>
              </a:rPr>
              <a:t> information systems and relevant technology to obtain information</a:t>
            </a:r>
          </a:p>
          <a:p>
            <a:pPr marL="342900" indent="-342900">
              <a:buClr>
                <a:srgbClr val="0070C0"/>
              </a:buClr>
              <a:buSzPct val="80000"/>
              <a:buFont typeface="Arial" panose="020B0604020202020204" pitchFamily="34" charset="0"/>
              <a:buChar char="►"/>
            </a:pPr>
            <a:r>
              <a:rPr lang="en-US" sz="2000" dirty="0"/>
              <a:t>The travel marketplace is a global arena where millions of buyers (travel agents and the public) and sellers (hotels, airlines, car rental companies, etc.) work together to exchange travel services. </a:t>
            </a:r>
            <a:endParaRPr lang="en-US" sz="2000" dirty="0" smtClean="0"/>
          </a:p>
          <a:p>
            <a:pPr marL="342900" indent="-342900">
              <a:buClr>
                <a:srgbClr val="0070C0"/>
              </a:buClr>
              <a:buSzPct val="80000"/>
              <a:buFont typeface="Arial" panose="020B0604020202020204" pitchFamily="34" charset="0"/>
              <a:buChar char="►"/>
            </a:pPr>
            <a:r>
              <a:rPr lang="en-US" sz="2000" dirty="0" smtClean="0"/>
              <a:t>Among </a:t>
            </a:r>
            <a:r>
              <a:rPr lang="en-US" sz="2000" dirty="0"/>
              <a:t>the ‘shelves’ on which buyers search for travel services are worlds global distribution systems and the Internet distribution systems. </a:t>
            </a:r>
            <a:endParaRPr lang="en-US" sz="2000" dirty="0" smtClean="0"/>
          </a:p>
          <a:p>
            <a:pPr marL="342900" indent="-342900">
              <a:buClr>
                <a:srgbClr val="0070C0"/>
              </a:buClr>
              <a:buSzPct val="80000"/>
              <a:buFont typeface="Arial" panose="020B0604020202020204" pitchFamily="34" charset="0"/>
              <a:buChar char="►"/>
            </a:pPr>
            <a:r>
              <a:rPr lang="en-US" sz="2000" dirty="0" smtClean="0"/>
              <a:t>These </a:t>
            </a:r>
            <a:r>
              <a:rPr lang="en-US" sz="2000" dirty="0"/>
              <a:t>systems have become electronic supermarkets linking buyers to sellers and allowing reservations to be made quickly and easily. </a:t>
            </a:r>
            <a:r>
              <a:rPr lang="en-US" sz="2000" dirty="0" smtClean="0"/>
              <a:t>Nowadays</a:t>
            </a:r>
            <a:r>
              <a:rPr lang="en-US" sz="2000" dirty="0"/>
              <a:t>, more travel is sold over the Internet than any other consumer product outlet. </a:t>
            </a:r>
            <a:endParaRPr lang="en-US" sz="2000" dirty="0" smtClean="0"/>
          </a:p>
          <a:p>
            <a:pPr marL="342900" indent="-342900">
              <a:buClr>
                <a:srgbClr val="0070C0"/>
              </a:buClr>
              <a:buSzPct val="80000"/>
              <a:buFont typeface="Arial" panose="020B0604020202020204" pitchFamily="34" charset="0"/>
              <a:buChar char="►"/>
            </a:pPr>
            <a:r>
              <a:rPr lang="en-US" sz="2000" dirty="0" smtClean="0"/>
              <a:t>The </a:t>
            </a:r>
            <a:r>
              <a:rPr lang="en-US" sz="2000" dirty="0"/>
              <a:t>Internet is a perfect medium for selling travel and tourism destinations as it brings a vast network of suppliers and a widely dispersed customer pool together into a </a:t>
            </a:r>
            <a:r>
              <a:rPr lang="en-US" sz="2000" dirty="0" err="1"/>
              <a:t>centralised</a:t>
            </a:r>
            <a:r>
              <a:rPr lang="en-US" sz="2000" dirty="0"/>
              <a:t> market place.</a:t>
            </a:r>
          </a:p>
          <a:p>
            <a:pPr marL="342900" indent="-342900">
              <a:buClr>
                <a:srgbClr val="0070C0"/>
              </a:buClr>
              <a:buSzPct val="80000"/>
              <a:buFont typeface="Arial" panose="020B0604020202020204" pitchFamily="34" charset="0"/>
              <a:buChar char="►"/>
            </a:pPr>
            <a:r>
              <a:rPr lang="en-US" sz="2000" dirty="0"/>
              <a:t>Computer Reservation Systems (CRS) are used globally within the travel industry to book a range of travel products </a:t>
            </a:r>
            <a:r>
              <a:rPr lang="en-US" sz="2000" dirty="0" smtClean="0"/>
              <a:t>such </a:t>
            </a:r>
            <a:br>
              <a:rPr lang="en-US" sz="2000" dirty="0" smtClean="0"/>
            </a:br>
            <a:r>
              <a:rPr lang="en-US" sz="2000" dirty="0" smtClean="0"/>
              <a:t>as </a:t>
            </a:r>
            <a:r>
              <a:rPr lang="en-US" sz="2000" dirty="0"/>
              <a:t>flights, hotels, car hire etc. These </a:t>
            </a:r>
            <a:r>
              <a:rPr lang="en-US" sz="2000" dirty="0" smtClean="0"/>
              <a:t>are </a:t>
            </a:r>
            <a:r>
              <a:rPr lang="en-US" sz="2000" dirty="0"/>
              <a:t>also </a:t>
            </a:r>
            <a:r>
              <a:rPr lang="en-US" sz="2000" dirty="0" smtClean="0"/>
              <a:t/>
            </a:r>
            <a:br>
              <a:rPr lang="en-US" sz="2000" dirty="0" smtClean="0"/>
            </a:br>
            <a:r>
              <a:rPr lang="en-US" sz="2000" dirty="0" smtClean="0"/>
              <a:t>known </a:t>
            </a:r>
            <a:r>
              <a:rPr lang="en-US" sz="2000" dirty="0"/>
              <a:t>as Global Distribution Systems (GDS).</a:t>
            </a:r>
            <a:endParaRPr lang="en-US" sz="2000" dirty="0" smtClean="0"/>
          </a:p>
        </p:txBody>
      </p:sp>
      <p:sp>
        <p:nvSpPr>
          <p:cNvPr id="7" name="TextBox 6">
            <a:hlinkClick r:id="rId4" action="ppaction://hlinkfile"/>
          </p:cNvPr>
          <p:cNvSpPr txBox="1"/>
          <p:nvPr/>
        </p:nvSpPr>
        <p:spPr>
          <a:xfrm>
            <a:off x="6357895" y="6093296"/>
            <a:ext cx="1072671"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b="1" dirty="0" smtClean="0"/>
              <a:t>CRS</a:t>
            </a:r>
            <a:endParaRPr lang="en-US" sz="2000" b="1" dirty="0"/>
          </a:p>
        </p:txBody>
      </p:sp>
      <p:sp>
        <p:nvSpPr>
          <p:cNvPr id="8" name="TextBox 7">
            <a:hlinkClick r:id="rId5" action="ppaction://hlinkfile"/>
          </p:cNvPr>
          <p:cNvSpPr txBox="1"/>
          <p:nvPr/>
        </p:nvSpPr>
        <p:spPr>
          <a:xfrm>
            <a:off x="7660583" y="6093296"/>
            <a:ext cx="1072671" cy="400110"/>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000" b="1" dirty="0" smtClean="0"/>
              <a:t>GDS</a:t>
            </a:r>
            <a:endParaRPr lang="en-US" sz="2000" b="1" dirty="0"/>
          </a:p>
        </p:txBody>
      </p:sp>
    </p:spTree>
    <p:extLst>
      <p:ext uri="{BB962C8B-B14F-4D97-AF65-F5344CB8AC3E}">
        <p14:creationId xmlns:p14="http://schemas.microsoft.com/office/powerpoint/2010/main" val="3357466460"/>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121</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700" dirty="0" smtClean="0"/>
              <a:t>3.4 </a:t>
            </a:r>
            <a:r>
              <a:rPr lang="en-GB" sz="2700" dirty="0"/>
              <a:t>– </a:t>
            </a:r>
            <a:r>
              <a:rPr lang="en-US" sz="2700" dirty="0"/>
              <a:t> Use </a:t>
            </a:r>
            <a:r>
              <a:rPr lang="en-US" sz="2700" dirty="0" smtClean="0"/>
              <a:t>Reference Sources </a:t>
            </a:r>
            <a:r>
              <a:rPr lang="en-US" sz="2700" dirty="0"/>
              <a:t>to </a:t>
            </a:r>
            <a:r>
              <a:rPr lang="en-US" sz="2700" dirty="0" smtClean="0"/>
              <a:t>Obtain Information</a:t>
            </a:r>
            <a:endParaRPr lang="en-GB" sz="2700" b="1" dirty="0" smtClean="0"/>
          </a:p>
        </p:txBody>
      </p:sp>
      <p:sp>
        <p:nvSpPr>
          <p:cNvPr id="9" name="Rounded Rectangle 8"/>
          <p:cNvSpPr/>
          <p:nvPr/>
        </p:nvSpPr>
        <p:spPr>
          <a:xfrm>
            <a:off x="190262" y="112474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Ins="2560320" rtlCol="0" anchor="ctr"/>
          <a:lstStyle/>
          <a:p>
            <a:r>
              <a:rPr lang="en-US" sz="2200" b="1" dirty="0" smtClean="0">
                <a:solidFill>
                  <a:srgbClr val="C00000"/>
                </a:solidFill>
                <a:latin typeface="Arial" panose="020B0604020202020204" pitchFamily="34" charset="0"/>
                <a:cs typeface="Arial" panose="020B0604020202020204" pitchFamily="34" charset="0"/>
              </a:rPr>
              <a:t>These are:</a:t>
            </a:r>
            <a:endParaRPr lang="en-US" sz="2200" b="1" dirty="0">
              <a:solidFill>
                <a:srgbClr val="C00000"/>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2200" b="1" dirty="0" err="1">
                <a:solidFill>
                  <a:srgbClr val="FF0000"/>
                </a:solidFill>
                <a:latin typeface="Arial" panose="020B0604020202020204" pitchFamily="34" charset="0"/>
                <a:cs typeface="Arial" panose="020B0604020202020204" pitchFamily="34" charset="0"/>
              </a:rPr>
              <a:t>Worldspan</a:t>
            </a:r>
            <a:r>
              <a:rPr lang="en-US" sz="2200" b="1" dirty="0">
                <a:solidFill>
                  <a:srgbClr val="FF0000"/>
                </a:solidFill>
                <a:latin typeface="Arial" panose="020B0604020202020204" pitchFamily="34" charset="0"/>
                <a:cs typeface="Arial" panose="020B0604020202020204" pitchFamily="34" charset="0"/>
              </a:rPr>
              <a:t> </a:t>
            </a:r>
            <a:r>
              <a:rPr lang="en-US" sz="2200" dirty="0">
                <a:solidFill>
                  <a:schemeClr val="tx1"/>
                </a:solidFill>
                <a:latin typeface="Arial" panose="020B0604020202020204" pitchFamily="34" charset="0"/>
                <a:cs typeface="Arial" panose="020B0604020202020204" pitchFamily="34" charset="0"/>
              </a:rPr>
              <a:t>is a provider of travel technology and content and a part of the </a:t>
            </a:r>
            <a:r>
              <a:rPr lang="en-US" sz="2200" dirty="0" err="1">
                <a:solidFill>
                  <a:schemeClr val="tx1"/>
                </a:solidFill>
                <a:latin typeface="Arial" panose="020B0604020202020204" pitchFamily="34" charset="0"/>
                <a:cs typeface="Arial" panose="020B0604020202020204" pitchFamily="34" charset="0"/>
              </a:rPr>
              <a:t>Travelport</a:t>
            </a:r>
            <a:r>
              <a:rPr lang="en-US" sz="2200" dirty="0">
                <a:solidFill>
                  <a:schemeClr val="tx1"/>
                </a:solidFill>
                <a:latin typeface="Arial" panose="020B0604020202020204" pitchFamily="34" charset="0"/>
                <a:cs typeface="Arial" panose="020B0604020202020204" pitchFamily="34" charset="0"/>
              </a:rPr>
              <a:t> GDS </a:t>
            </a:r>
            <a:r>
              <a:rPr lang="en-US" sz="2200" dirty="0" smtClean="0">
                <a:solidFill>
                  <a:schemeClr val="tx1"/>
                </a:solidFill>
                <a:latin typeface="Arial" panose="020B0604020202020204" pitchFamily="34" charset="0"/>
                <a:cs typeface="Arial" panose="020B0604020202020204" pitchFamily="34" charset="0"/>
              </a:rPr>
              <a:t>business. It </a:t>
            </a:r>
            <a:r>
              <a:rPr lang="en-US" sz="2200" dirty="0">
                <a:solidFill>
                  <a:schemeClr val="tx1"/>
                </a:solidFill>
                <a:latin typeface="Arial" panose="020B0604020202020204" pitchFamily="34" charset="0"/>
                <a:cs typeface="Arial" panose="020B0604020202020204" pitchFamily="34" charset="0"/>
              </a:rPr>
              <a:t>offers worldwide electronic distribution of travel information, internet products and connectivity, and e-commerce capabilities for travel agencies, travel service providers and corporations. </a:t>
            </a:r>
            <a:endParaRPr lang="en-US" sz="2200" dirty="0" smtClean="0">
              <a:solidFill>
                <a:schemeClr val="tx1"/>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2200" dirty="0" smtClean="0">
                <a:solidFill>
                  <a:schemeClr val="tx1"/>
                </a:solidFill>
                <a:latin typeface="Arial" panose="020B0604020202020204" pitchFamily="34" charset="0"/>
                <a:cs typeface="Arial" panose="020B0604020202020204" pitchFamily="34" charset="0"/>
              </a:rPr>
              <a:t>Its </a:t>
            </a:r>
            <a:r>
              <a:rPr lang="en-US" sz="2200" dirty="0">
                <a:solidFill>
                  <a:schemeClr val="tx1"/>
                </a:solidFill>
                <a:latin typeface="Arial" panose="020B0604020202020204" pitchFamily="34" charset="0"/>
                <a:cs typeface="Arial" panose="020B0604020202020204" pitchFamily="34" charset="0"/>
              </a:rPr>
              <a:t>primary system is commonly known as a Global Distribution System (GDS), which is used by travel agents and travel related websites to book airline tickets, hotel rooms, rental cars, tour packages and associated products. </a:t>
            </a:r>
            <a:endParaRPr lang="en-US" sz="2200" dirty="0" smtClean="0">
              <a:solidFill>
                <a:schemeClr val="tx1"/>
              </a:solidFill>
              <a:latin typeface="Arial" panose="020B0604020202020204" pitchFamily="34" charset="0"/>
              <a:cs typeface="Arial" panose="020B0604020202020204" pitchFamily="34" charset="0"/>
            </a:endParaRPr>
          </a:p>
          <a:p>
            <a:pPr marL="285750" indent="-285750">
              <a:buClr>
                <a:srgbClr val="C00000"/>
              </a:buClr>
              <a:buSzPct val="80000"/>
              <a:buFont typeface="Arial" panose="020B0604020202020204" pitchFamily="34" charset="0"/>
              <a:buChar char="►"/>
            </a:pPr>
            <a:r>
              <a:rPr lang="en-US" sz="2200" dirty="0" err="1" smtClean="0">
                <a:solidFill>
                  <a:schemeClr val="tx1"/>
                </a:solidFill>
                <a:latin typeface="Arial" panose="020B0604020202020204" pitchFamily="34" charset="0"/>
                <a:cs typeface="Arial" panose="020B0604020202020204" pitchFamily="34" charset="0"/>
              </a:rPr>
              <a:t>Worldspan</a:t>
            </a:r>
            <a:r>
              <a:rPr lang="en-US" sz="2200" dirty="0" smtClean="0">
                <a:solidFill>
                  <a:schemeClr val="tx1"/>
                </a:solidFill>
                <a:latin typeface="Arial" panose="020B0604020202020204" pitchFamily="34" charset="0"/>
                <a:cs typeface="Arial" panose="020B0604020202020204" pitchFamily="34" charset="0"/>
              </a:rPr>
              <a:t> </a:t>
            </a:r>
            <a:r>
              <a:rPr lang="en-US" sz="2200" dirty="0">
                <a:solidFill>
                  <a:schemeClr val="tx1"/>
                </a:solidFill>
                <a:latin typeface="Arial" panose="020B0604020202020204" pitchFamily="34" charset="0"/>
                <a:cs typeface="Arial" panose="020B0604020202020204" pitchFamily="34" charset="0"/>
              </a:rPr>
              <a:t>also hosts IT services and product solutions for major airlines</a:t>
            </a:r>
            <a:r>
              <a:rPr lang="en-US" sz="2200" dirty="0" smtClean="0">
                <a:solidFill>
                  <a:schemeClr val="tx1"/>
                </a:solidFill>
                <a:latin typeface="Arial" panose="020B0604020202020204" pitchFamily="34" charset="0"/>
                <a:cs typeface="Arial" panose="020B0604020202020204" pitchFamily="34" charset="0"/>
              </a:rPr>
              <a:t>.</a:t>
            </a:r>
            <a:endParaRPr lang="en-US" sz="2200" dirty="0">
              <a:solidFill>
                <a:schemeClr val="tx1"/>
              </a:solidFill>
              <a:latin typeface="Arial" panose="020B0604020202020204" pitchFamily="34" charset="0"/>
              <a:cs typeface="Arial" panose="020B0604020202020204" pitchFamily="34" charset="0"/>
            </a:endParaRPr>
          </a:p>
        </p:txBody>
      </p:sp>
      <p:pic>
        <p:nvPicPr>
          <p:cNvPr id="62466" name="Picture 2" descr="Image result for worldspa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1252" y="1182249"/>
            <a:ext cx="2510834" cy="1986222"/>
          </a:xfrm>
          <a:prstGeom prst="rect">
            <a:avLst/>
          </a:prstGeom>
          <a:noFill/>
          <a:extLst>
            <a:ext uri="{909E8E84-426E-40DD-AFC4-6F175D3DCCD1}">
              <a14:hiddenFill xmlns:a14="http://schemas.microsoft.com/office/drawing/2010/main">
                <a:solidFill>
                  <a:srgbClr val="FFFFFF"/>
                </a:solidFill>
              </a14:hiddenFill>
            </a:ext>
          </a:extLst>
        </p:spPr>
      </p:pic>
      <p:pic>
        <p:nvPicPr>
          <p:cNvPr id="62468" name="Picture 4" descr="Image result for worldspa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366032" y="3284984"/>
            <a:ext cx="2520618" cy="1742695"/>
          </a:xfrm>
          <a:prstGeom prst="rect">
            <a:avLst/>
          </a:prstGeom>
          <a:noFill/>
          <a:extLst>
            <a:ext uri="{909E8E84-426E-40DD-AFC4-6F175D3DCCD1}">
              <a14:hiddenFill xmlns:a14="http://schemas.microsoft.com/office/drawing/2010/main">
                <a:solidFill>
                  <a:srgbClr val="FFFFFF"/>
                </a:solidFill>
              </a14:hiddenFill>
            </a:ext>
          </a:extLst>
        </p:spPr>
      </p:pic>
      <p:pic>
        <p:nvPicPr>
          <p:cNvPr id="62470" name="Picture 6" descr="Image result for worldspa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72200" y="5157192"/>
            <a:ext cx="2514450" cy="1414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7334536"/>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F</a:t>
            </a:r>
            <a:endParaRPr lang="en-GB" b="1" dirty="0" smtClean="0"/>
          </a:p>
        </p:txBody>
      </p:sp>
      <p:sp>
        <p:nvSpPr>
          <p:cNvPr id="34" name="Rectangle 33"/>
          <p:cNvSpPr/>
          <p:nvPr/>
        </p:nvSpPr>
        <p:spPr>
          <a:xfrm>
            <a:off x="323527" y="1124744"/>
            <a:ext cx="8424935" cy="5455340"/>
          </a:xfrm>
          <a:prstGeom prst="rect">
            <a:avLst/>
          </a:prstGeom>
        </p:spPr>
        <p:txBody>
          <a:bodyPr wrap="square">
            <a:spAutoFit/>
          </a:bodyPr>
          <a:lstStyle/>
          <a:p>
            <a:pPr>
              <a:buClr>
                <a:srgbClr val="0070C0"/>
              </a:buClr>
            </a:pPr>
            <a:r>
              <a:rPr lang="en-US" sz="2050" dirty="0"/>
              <a:t>To achieve a </a:t>
            </a:r>
            <a:r>
              <a:rPr lang="en-US" sz="2050" b="1" dirty="0"/>
              <a:t>Grade F</a:t>
            </a:r>
            <a:r>
              <a:rPr lang="en-US" sz="2050" dirty="0"/>
              <a:t>, a candidate will be able to:</a:t>
            </a:r>
          </a:p>
          <a:p>
            <a:pPr marL="342900" indent="-342900">
              <a:buClr>
                <a:srgbClr val="0070C0"/>
              </a:buClr>
              <a:buFont typeface="Arial" panose="020B0604020202020204" pitchFamily="34" charset="0"/>
              <a:buChar char="•"/>
            </a:pPr>
            <a:r>
              <a:rPr lang="en-US" sz="2050" dirty="0" smtClean="0"/>
              <a:t>Recall</a:t>
            </a:r>
            <a:r>
              <a:rPr lang="en-US" sz="2050" dirty="0"/>
              <a:t>, select and present some factual information and communicate ideas and opinions with </a:t>
            </a:r>
            <a:r>
              <a:rPr lang="en-US" sz="2050" dirty="0" smtClean="0"/>
              <a:t>some accuracy </a:t>
            </a:r>
            <a:r>
              <a:rPr lang="en-US" sz="2050" dirty="0"/>
              <a:t>and structure</a:t>
            </a:r>
          </a:p>
          <a:p>
            <a:pPr marL="342900" indent="-342900">
              <a:buClr>
                <a:srgbClr val="0070C0"/>
              </a:buClr>
              <a:buFont typeface="Arial" panose="020B0604020202020204" pitchFamily="34" charset="0"/>
              <a:buChar char="•"/>
            </a:pPr>
            <a:r>
              <a:rPr lang="en-US" sz="2050" dirty="0" smtClean="0"/>
              <a:t>Demonstrate </a:t>
            </a:r>
            <a:r>
              <a:rPr lang="en-US" sz="2050" dirty="0"/>
              <a:t>some use of travel and tourism industry terminology, including commonly used </a:t>
            </a:r>
            <a:r>
              <a:rPr lang="en-US" sz="2050" dirty="0" smtClean="0"/>
              <a:t>definitions, concepts</a:t>
            </a:r>
            <a:r>
              <a:rPr lang="en-US" sz="2050" dirty="0"/>
              <a:t>, models and patterns, although with significant omissions</a:t>
            </a:r>
          </a:p>
          <a:p>
            <a:pPr marL="342900" indent="-342900">
              <a:buClr>
                <a:srgbClr val="0070C0"/>
              </a:buClr>
              <a:buFont typeface="Arial" panose="020B0604020202020204" pitchFamily="34" charset="0"/>
              <a:buChar char="•"/>
            </a:pPr>
            <a:r>
              <a:rPr lang="en-US" sz="2050" dirty="0" smtClean="0"/>
              <a:t>Use </a:t>
            </a:r>
            <a:r>
              <a:rPr lang="en-US" sz="2050" dirty="0"/>
              <a:t>knowledge and understanding to select some examples, to </a:t>
            </a:r>
            <a:r>
              <a:rPr lang="en-US" sz="2050" dirty="0" err="1"/>
              <a:t>recognise</a:t>
            </a:r>
            <a:r>
              <a:rPr lang="en-US" sz="2050" dirty="0"/>
              <a:t> some patterns and to </a:t>
            </a:r>
            <a:r>
              <a:rPr lang="en-US" sz="2050" dirty="0" smtClean="0"/>
              <a:t>attempt limited </a:t>
            </a:r>
            <a:r>
              <a:rPr lang="en-US" sz="2050" dirty="0"/>
              <a:t>analysis of evidence</a:t>
            </a:r>
          </a:p>
          <a:p>
            <a:pPr marL="342900" indent="-342900">
              <a:buClr>
                <a:srgbClr val="0070C0"/>
              </a:buClr>
              <a:buFont typeface="Arial" panose="020B0604020202020204" pitchFamily="34" charset="0"/>
              <a:buChar char="•"/>
            </a:pPr>
            <a:r>
              <a:rPr lang="en-US" sz="2050" dirty="0" smtClean="0"/>
              <a:t>Present </a:t>
            </a:r>
            <a:r>
              <a:rPr lang="en-US" sz="2050" dirty="0"/>
              <a:t>limited explanations for phenomena, patterns and relationships</a:t>
            </a:r>
          </a:p>
          <a:p>
            <a:pPr marL="342900" indent="-342900">
              <a:buClr>
                <a:srgbClr val="0070C0"/>
              </a:buClr>
              <a:buFont typeface="Arial" panose="020B0604020202020204" pitchFamily="34" charset="0"/>
              <a:buChar char="•"/>
            </a:pPr>
            <a:r>
              <a:rPr lang="en-US" sz="2050" dirty="0" smtClean="0"/>
              <a:t>Understand </a:t>
            </a:r>
            <a:r>
              <a:rPr lang="en-US" sz="2050" dirty="0"/>
              <a:t>some implications and draw some inferences from data and source materials</a:t>
            </a:r>
          </a:p>
          <a:p>
            <a:pPr marL="342900" indent="-342900">
              <a:buClr>
                <a:srgbClr val="0070C0"/>
              </a:buClr>
              <a:buFont typeface="Arial" panose="020B0604020202020204" pitchFamily="34" charset="0"/>
              <a:buChar char="•"/>
            </a:pPr>
            <a:r>
              <a:rPr lang="en-US" sz="2050" dirty="0" smtClean="0"/>
              <a:t>Discuss </a:t>
            </a:r>
            <a:r>
              <a:rPr lang="en-US" sz="2050" dirty="0"/>
              <a:t>or evaluate a limited number of choices, and attempt decisions, recommendations </a:t>
            </a:r>
            <a:r>
              <a:rPr lang="en-US" sz="2050" dirty="0" smtClean="0"/>
              <a:t>and judgements </a:t>
            </a:r>
            <a:r>
              <a:rPr lang="en-US" sz="2050" dirty="0"/>
              <a:t>which may not always be fully appropriate</a:t>
            </a:r>
          </a:p>
          <a:p>
            <a:pPr marL="342900" indent="-342900">
              <a:buClr>
                <a:srgbClr val="0070C0"/>
              </a:buClr>
              <a:buFont typeface="Arial" panose="020B0604020202020204" pitchFamily="34" charset="0"/>
              <a:buChar char="•"/>
            </a:pPr>
            <a:r>
              <a:rPr lang="en-US" sz="2050" dirty="0" smtClean="0"/>
              <a:t>Draw </a:t>
            </a:r>
            <a:r>
              <a:rPr lang="en-US" sz="2050" dirty="0"/>
              <a:t>limited conclusions by a superficial consideration of some of the evidence</a:t>
            </a:r>
          </a:p>
        </p:txBody>
      </p:sp>
    </p:spTree>
    <p:extLst>
      <p:ext uri="{BB962C8B-B14F-4D97-AF65-F5344CB8AC3E}">
        <p14:creationId xmlns:p14="http://schemas.microsoft.com/office/powerpoint/2010/main" val="43006984"/>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121</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700" dirty="0" smtClean="0"/>
              <a:t>3.4 </a:t>
            </a:r>
            <a:r>
              <a:rPr lang="en-GB" sz="2700" dirty="0"/>
              <a:t>– </a:t>
            </a:r>
            <a:r>
              <a:rPr lang="en-US" sz="2700" dirty="0"/>
              <a:t> Use </a:t>
            </a:r>
            <a:r>
              <a:rPr lang="en-US" sz="2700" dirty="0" smtClean="0"/>
              <a:t>Reference Sources </a:t>
            </a:r>
            <a:r>
              <a:rPr lang="en-US" sz="2700" dirty="0"/>
              <a:t>to </a:t>
            </a:r>
            <a:r>
              <a:rPr lang="en-US" sz="2700" dirty="0" smtClean="0"/>
              <a:t>Obtain Information</a:t>
            </a:r>
            <a:endParaRPr lang="en-GB" sz="2700" b="1" dirty="0" smtClean="0"/>
          </a:p>
        </p:txBody>
      </p:sp>
      <p:sp>
        <p:nvSpPr>
          <p:cNvPr id="9" name="Rounded Rectangle 8"/>
          <p:cNvSpPr/>
          <p:nvPr/>
        </p:nvSpPr>
        <p:spPr>
          <a:xfrm>
            <a:off x="190262" y="112474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Ins="2560320" rtlCol="0" anchor="ctr"/>
          <a:lstStyle/>
          <a:p>
            <a:pPr marL="339725" indent="-339725">
              <a:buClr>
                <a:srgbClr val="C00000"/>
              </a:buClr>
              <a:buSzPct val="80000"/>
              <a:buFont typeface="Arial" panose="020B0604020202020204" pitchFamily="34" charset="0"/>
              <a:buChar char="►"/>
            </a:pPr>
            <a:r>
              <a:rPr lang="en-US" sz="2000" b="1" dirty="0" smtClean="0">
                <a:solidFill>
                  <a:srgbClr val="FF0000"/>
                </a:solidFill>
                <a:latin typeface="Arial" panose="020B0604020202020204" pitchFamily="34" charset="0"/>
                <a:cs typeface="Arial" panose="020B0604020202020204" pitchFamily="34" charset="0"/>
              </a:rPr>
              <a:t>Sabre</a:t>
            </a:r>
            <a:r>
              <a:rPr lang="en-US" sz="2000" dirty="0" smtClean="0">
                <a:solidFill>
                  <a:schemeClr val="tx1"/>
                </a:solidFill>
                <a:latin typeface="Arial" panose="020B0604020202020204" pitchFamily="34" charset="0"/>
                <a:cs typeface="Arial" panose="020B0604020202020204" pitchFamily="34" charset="0"/>
              </a:rPr>
              <a:t> </a:t>
            </a:r>
            <a:r>
              <a:rPr lang="en-US" sz="2000" dirty="0">
                <a:solidFill>
                  <a:schemeClr val="tx1"/>
                </a:solidFill>
                <a:latin typeface="Arial" panose="020B0604020202020204" pitchFamily="34" charset="0"/>
                <a:cs typeface="Arial" panose="020B0604020202020204" pitchFamily="34" charset="0"/>
              </a:rPr>
              <a:t>is a global distribution system owned by Sabre Holdings group, a global travel technology company serving airlines, hotels, travel retailers including online and offline travel agents, travel buyers such as corporations and travellers, and car, rail, cruise and tour operators. </a:t>
            </a:r>
            <a:endParaRPr lang="en-US" sz="2000" dirty="0" smtClean="0">
              <a:solidFill>
                <a:schemeClr val="tx1"/>
              </a:solidFill>
              <a:latin typeface="Arial" panose="020B0604020202020204" pitchFamily="34" charset="0"/>
              <a:cs typeface="Arial" panose="020B0604020202020204" pitchFamily="34" charset="0"/>
            </a:endParaRPr>
          </a:p>
          <a:p>
            <a:pPr marL="339725" indent="-339725">
              <a:buClr>
                <a:srgbClr val="C00000"/>
              </a:buClr>
              <a:buSzPct val="80000"/>
              <a:buFont typeface="Arial" panose="020B0604020202020204" pitchFamily="34" charset="0"/>
              <a:buChar char="►"/>
            </a:pPr>
            <a:r>
              <a:rPr lang="en-US" sz="2000" dirty="0" smtClean="0">
                <a:solidFill>
                  <a:schemeClr val="tx1"/>
                </a:solidFill>
                <a:latin typeface="Arial" panose="020B0604020202020204" pitchFamily="34" charset="0"/>
                <a:cs typeface="Arial" panose="020B0604020202020204" pitchFamily="34" charset="0"/>
              </a:rPr>
              <a:t>The </a:t>
            </a:r>
            <a:r>
              <a:rPr lang="en-US" sz="2000" dirty="0">
                <a:solidFill>
                  <a:schemeClr val="tx1"/>
                </a:solidFill>
                <a:latin typeface="Arial" panose="020B0604020202020204" pitchFamily="34" charset="0"/>
                <a:cs typeface="Arial" panose="020B0604020202020204" pitchFamily="34" charset="0"/>
              </a:rPr>
              <a:t>company is </a:t>
            </a:r>
            <a:r>
              <a:rPr lang="en-US" sz="2000" dirty="0" err="1">
                <a:solidFill>
                  <a:schemeClr val="tx1"/>
                </a:solidFill>
                <a:latin typeface="Arial" panose="020B0604020202020204" pitchFamily="34" charset="0"/>
                <a:cs typeface="Arial" panose="020B0604020202020204" pitchFamily="34" charset="0"/>
              </a:rPr>
              <a:t>organised</a:t>
            </a:r>
            <a:r>
              <a:rPr lang="en-US" sz="2000" dirty="0">
                <a:solidFill>
                  <a:schemeClr val="tx1"/>
                </a:solidFill>
                <a:latin typeface="Arial" panose="020B0604020202020204" pitchFamily="34" charset="0"/>
                <a:cs typeface="Arial" panose="020B0604020202020204" pitchFamily="34" charset="0"/>
              </a:rPr>
              <a:t> into four business units: </a:t>
            </a:r>
            <a:endParaRPr lang="en-US" sz="2000" dirty="0" smtClean="0">
              <a:solidFill>
                <a:schemeClr val="tx1"/>
              </a:solidFill>
              <a:latin typeface="Arial" panose="020B0604020202020204" pitchFamily="34" charset="0"/>
              <a:cs typeface="Arial" panose="020B0604020202020204" pitchFamily="34" charset="0"/>
            </a:endParaRPr>
          </a:p>
          <a:p>
            <a:pPr marL="796925" indent="-339725">
              <a:buClr>
                <a:srgbClr val="C00000"/>
              </a:buClr>
              <a:buSzPct val="100000"/>
              <a:buFont typeface="+mj-lt"/>
              <a:buAutoNum type="arabicPeriod"/>
            </a:pPr>
            <a:r>
              <a:rPr lang="en-US" sz="2000" dirty="0" smtClean="0">
                <a:solidFill>
                  <a:schemeClr val="tx1"/>
                </a:solidFill>
                <a:latin typeface="Arial" panose="020B0604020202020204" pitchFamily="34" charset="0"/>
                <a:cs typeface="Arial" panose="020B0604020202020204" pitchFamily="34" charset="0"/>
              </a:rPr>
              <a:t>Travelocity/lastminute.com </a:t>
            </a:r>
            <a:r>
              <a:rPr lang="en-US" sz="2000" dirty="0">
                <a:solidFill>
                  <a:schemeClr val="tx1"/>
                </a:solidFill>
                <a:latin typeface="Arial" panose="020B0604020202020204" pitchFamily="34" charset="0"/>
                <a:cs typeface="Arial" panose="020B0604020202020204" pitchFamily="34" charset="0"/>
              </a:rPr>
              <a:t>(online travel agency), </a:t>
            </a:r>
            <a:endParaRPr lang="en-US" sz="2000" dirty="0" smtClean="0">
              <a:solidFill>
                <a:schemeClr val="tx1"/>
              </a:solidFill>
              <a:latin typeface="Arial" panose="020B0604020202020204" pitchFamily="34" charset="0"/>
              <a:cs typeface="Arial" panose="020B0604020202020204" pitchFamily="34" charset="0"/>
            </a:endParaRPr>
          </a:p>
          <a:p>
            <a:pPr marL="796925" indent="-339725">
              <a:buClr>
                <a:srgbClr val="C00000"/>
              </a:buClr>
              <a:buSzPct val="100000"/>
              <a:buFont typeface="+mj-lt"/>
              <a:buAutoNum type="arabicPeriod"/>
            </a:pPr>
            <a:r>
              <a:rPr lang="en-US" sz="2000" dirty="0" smtClean="0">
                <a:solidFill>
                  <a:schemeClr val="tx1"/>
                </a:solidFill>
                <a:latin typeface="Arial" panose="020B0604020202020204" pitchFamily="34" charset="0"/>
                <a:cs typeface="Arial" panose="020B0604020202020204" pitchFamily="34" charset="0"/>
              </a:rPr>
              <a:t>Sabre </a:t>
            </a:r>
            <a:r>
              <a:rPr lang="en-US" sz="2000" dirty="0">
                <a:solidFill>
                  <a:schemeClr val="tx1"/>
                </a:solidFill>
                <a:latin typeface="Arial" panose="020B0604020202020204" pitchFamily="34" charset="0"/>
                <a:cs typeface="Arial" panose="020B0604020202020204" pitchFamily="34" charset="0"/>
              </a:rPr>
              <a:t>Travel Network (global distribution system providing travel information to agencies, corporations and travelers), </a:t>
            </a:r>
            <a:endParaRPr lang="en-US" sz="2000" dirty="0" smtClean="0">
              <a:solidFill>
                <a:schemeClr val="tx1"/>
              </a:solidFill>
              <a:latin typeface="Arial" panose="020B0604020202020204" pitchFamily="34" charset="0"/>
              <a:cs typeface="Arial" panose="020B0604020202020204" pitchFamily="34" charset="0"/>
            </a:endParaRPr>
          </a:p>
          <a:p>
            <a:pPr marL="796925" indent="-339725">
              <a:buClr>
                <a:srgbClr val="C00000"/>
              </a:buClr>
              <a:buSzPct val="100000"/>
              <a:buFont typeface="+mj-lt"/>
              <a:buAutoNum type="arabicPeriod"/>
            </a:pPr>
            <a:r>
              <a:rPr lang="en-US" sz="2000" dirty="0" smtClean="0">
                <a:solidFill>
                  <a:schemeClr val="tx1"/>
                </a:solidFill>
                <a:latin typeface="Arial" panose="020B0604020202020204" pitchFamily="34" charset="0"/>
                <a:cs typeface="Arial" panose="020B0604020202020204" pitchFamily="34" charset="0"/>
              </a:rPr>
              <a:t>Sabre </a:t>
            </a:r>
            <a:r>
              <a:rPr lang="en-US" sz="2000" dirty="0">
                <a:solidFill>
                  <a:schemeClr val="tx1"/>
                </a:solidFill>
                <a:latin typeface="Arial" panose="020B0604020202020204" pitchFamily="34" charset="0"/>
                <a:cs typeface="Arial" panose="020B0604020202020204" pitchFamily="34" charset="0"/>
              </a:rPr>
              <a:t>Airline Solutions (provides airline technology such as reservation systems and revenue management) and </a:t>
            </a:r>
            <a:endParaRPr lang="en-US" sz="2000" dirty="0" smtClean="0">
              <a:solidFill>
                <a:schemeClr val="tx1"/>
              </a:solidFill>
              <a:latin typeface="Arial" panose="020B0604020202020204" pitchFamily="34" charset="0"/>
              <a:cs typeface="Arial" panose="020B0604020202020204" pitchFamily="34" charset="0"/>
            </a:endParaRPr>
          </a:p>
          <a:p>
            <a:pPr marL="796925" indent="-339725">
              <a:buClr>
                <a:srgbClr val="C00000"/>
              </a:buClr>
              <a:buSzPct val="100000"/>
              <a:buFont typeface="+mj-lt"/>
              <a:buAutoNum type="arabicPeriod"/>
            </a:pPr>
            <a:r>
              <a:rPr lang="en-US" sz="2000" dirty="0" smtClean="0">
                <a:solidFill>
                  <a:schemeClr val="tx1"/>
                </a:solidFill>
                <a:latin typeface="Arial" panose="020B0604020202020204" pitchFamily="34" charset="0"/>
                <a:cs typeface="Arial" panose="020B0604020202020204" pitchFamily="34" charset="0"/>
              </a:rPr>
              <a:t>Sabre </a:t>
            </a:r>
            <a:r>
              <a:rPr lang="en-US" sz="2000" dirty="0">
                <a:solidFill>
                  <a:schemeClr val="tx1"/>
                </a:solidFill>
                <a:latin typeface="Arial" panose="020B0604020202020204" pitchFamily="34" charset="0"/>
                <a:cs typeface="Arial" panose="020B0604020202020204" pitchFamily="34" charset="0"/>
              </a:rPr>
              <a:t>Hospitality Solutions (provides technology solutions to hotels</a:t>
            </a:r>
            <a:r>
              <a:rPr lang="en-US" sz="2000" dirty="0" smtClean="0">
                <a:solidFill>
                  <a:schemeClr val="tx1"/>
                </a:solidFill>
                <a:latin typeface="Arial" panose="020B0604020202020204" pitchFamily="34" charset="0"/>
                <a:cs typeface="Arial" panose="020B0604020202020204" pitchFamily="34" charset="0"/>
              </a:rPr>
              <a:t>).</a:t>
            </a:r>
            <a:endParaRPr lang="en-US" sz="2000" dirty="0">
              <a:solidFill>
                <a:schemeClr val="tx1"/>
              </a:solidFill>
              <a:latin typeface="Arial" panose="020B0604020202020204" pitchFamily="34" charset="0"/>
              <a:cs typeface="Arial" panose="020B0604020202020204" pitchFamily="34" charset="0"/>
            </a:endParaRPr>
          </a:p>
        </p:txBody>
      </p:sp>
      <p:pic>
        <p:nvPicPr>
          <p:cNvPr id="61444" name="Picture 4" descr="Image result for sabr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372200" y="2462222"/>
            <a:ext cx="2440025" cy="1931432"/>
          </a:xfrm>
          <a:prstGeom prst="rect">
            <a:avLst/>
          </a:prstGeom>
          <a:noFill/>
          <a:extLst>
            <a:ext uri="{909E8E84-426E-40DD-AFC4-6F175D3DCCD1}">
              <a14:hiddenFill xmlns:a14="http://schemas.microsoft.com/office/drawing/2010/main">
                <a:solidFill>
                  <a:srgbClr val="FFFFFF"/>
                </a:solidFill>
              </a14:hiddenFill>
            </a:ext>
          </a:extLst>
        </p:spPr>
      </p:pic>
      <p:pic>
        <p:nvPicPr>
          <p:cNvPr id="61446" name="Picture 6" descr="Image result for sabr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2199" y="1249882"/>
            <a:ext cx="2440025" cy="1051848"/>
          </a:xfrm>
          <a:prstGeom prst="rect">
            <a:avLst/>
          </a:prstGeom>
          <a:noFill/>
          <a:extLst>
            <a:ext uri="{909E8E84-426E-40DD-AFC4-6F175D3DCCD1}">
              <a14:hiddenFill xmlns:a14="http://schemas.microsoft.com/office/drawing/2010/main">
                <a:solidFill>
                  <a:srgbClr val="FFFFFF"/>
                </a:solidFill>
              </a14:hiddenFill>
            </a:ext>
          </a:extLst>
        </p:spPr>
      </p:pic>
      <p:pic>
        <p:nvPicPr>
          <p:cNvPr id="61448" name="Picture 8" descr="Image result for sabre travel"/>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372200" y="4554146"/>
            <a:ext cx="2472209" cy="2026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0896915"/>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121</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700" dirty="0" smtClean="0"/>
              <a:t>3.4 </a:t>
            </a:r>
            <a:r>
              <a:rPr lang="en-GB" sz="2700" dirty="0"/>
              <a:t>– </a:t>
            </a:r>
            <a:r>
              <a:rPr lang="en-US" sz="2700" dirty="0"/>
              <a:t> Use </a:t>
            </a:r>
            <a:r>
              <a:rPr lang="en-US" sz="2700" dirty="0" smtClean="0"/>
              <a:t>Reference Sources </a:t>
            </a:r>
            <a:r>
              <a:rPr lang="en-US" sz="2700" dirty="0"/>
              <a:t>to </a:t>
            </a:r>
            <a:r>
              <a:rPr lang="en-US" sz="2700" dirty="0" smtClean="0"/>
              <a:t>Obtain Information</a:t>
            </a:r>
            <a:endParaRPr lang="en-GB" sz="2700" b="1" dirty="0" smtClean="0"/>
          </a:p>
        </p:txBody>
      </p:sp>
      <p:sp>
        <p:nvSpPr>
          <p:cNvPr id="9" name="Rounded Rectangle 8"/>
          <p:cNvSpPr/>
          <p:nvPr/>
        </p:nvSpPr>
        <p:spPr>
          <a:xfrm>
            <a:off x="190262" y="1124744"/>
            <a:ext cx="8727370" cy="5525336"/>
          </a:xfrm>
          <a:prstGeom prst="roundRect">
            <a:avLst>
              <a:gd name="adj" fmla="val 4717"/>
            </a:avLst>
          </a:prstGeom>
          <a:solidFill>
            <a:srgbClr val="FAFAB4"/>
          </a:solidFill>
        </p:spPr>
        <p:style>
          <a:lnRef idx="2">
            <a:schemeClr val="accent1">
              <a:shade val="50000"/>
            </a:schemeClr>
          </a:lnRef>
          <a:fillRef idx="1">
            <a:schemeClr val="accent1"/>
          </a:fillRef>
          <a:effectRef idx="0">
            <a:schemeClr val="accent1"/>
          </a:effectRef>
          <a:fontRef idx="minor">
            <a:schemeClr val="lt1"/>
          </a:fontRef>
        </p:style>
        <p:txBody>
          <a:bodyPr rIns="2560320" rtlCol="0" anchor="ctr"/>
          <a:lstStyle/>
          <a:p>
            <a:pPr marL="339725" indent="-339725">
              <a:buClr>
                <a:srgbClr val="C00000"/>
              </a:buClr>
              <a:buSzPct val="80000"/>
              <a:buFont typeface="Arial" panose="020B0604020202020204" pitchFamily="34" charset="0"/>
              <a:buChar char="►"/>
            </a:pPr>
            <a:r>
              <a:rPr lang="en-US" sz="2380" b="1" dirty="0" smtClean="0">
                <a:solidFill>
                  <a:srgbClr val="FF0000"/>
                </a:solidFill>
                <a:latin typeface="Arial" panose="020B0604020202020204" pitchFamily="34" charset="0"/>
                <a:cs typeface="Arial" panose="020B0604020202020204" pitchFamily="34" charset="0"/>
              </a:rPr>
              <a:t>Galileo</a:t>
            </a:r>
            <a:r>
              <a:rPr lang="en-US" sz="2380" dirty="0" smtClean="0">
                <a:solidFill>
                  <a:schemeClr val="tx1"/>
                </a:solidFill>
                <a:latin typeface="Arial" panose="020B0604020202020204" pitchFamily="34" charset="0"/>
                <a:cs typeface="Arial" panose="020B0604020202020204" pitchFamily="34" charset="0"/>
              </a:rPr>
              <a:t> </a:t>
            </a:r>
            <a:r>
              <a:rPr lang="en-US" sz="2380" dirty="0">
                <a:solidFill>
                  <a:schemeClr val="tx1"/>
                </a:solidFill>
                <a:latin typeface="Arial" panose="020B0604020202020204" pitchFamily="34" charset="0"/>
                <a:cs typeface="Arial" panose="020B0604020202020204" pitchFamily="34" charset="0"/>
              </a:rPr>
              <a:t>is a computer reservations system owned by </a:t>
            </a:r>
            <a:r>
              <a:rPr lang="en-US" sz="2380" dirty="0" err="1">
                <a:solidFill>
                  <a:schemeClr val="tx1"/>
                </a:solidFill>
                <a:latin typeface="Arial" panose="020B0604020202020204" pitchFamily="34" charset="0"/>
                <a:cs typeface="Arial" panose="020B0604020202020204" pitchFamily="34" charset="0"/>
              </a:rPr>
              <a:t>Travelport</a:t>
            </a:r>
            <a:r>
              <a:rPr lang="en-US" sz="2380" dirty="0">
                <a:solidFill>
                  <a:schemeClr val="tx1"/>
                </a:solidFill>
                <a:latin typeface="Arial" panose="020B0604020202020204" pitchFamily="34" charset="0"/>
                <a:cs typeface="Arial" panose="020B0604020202020204" pitchFamily="34" charset="0"/>
              </a:rPr>
              <a:t>. It has a 26.4% of worldwide CRS airline bookings. In addition to airline reservations, the Galileo CRS is also used to book train travel, cruises, car rental, and hotel rooms. </a:t>
            </a:r>
            <a:endParaRPr lang="en-US" sz="2380" dirty="0" smtClean="0">
              <a:solidFill>
                <a:schemeClr val="tx1"/>
              </a:solidFill>
              <a:latin typeface="Arial" panose="020B0604020202020204" pitchFamily="34" charset="0"/>
              <a:cs typeface="Arial" panose="020B0604020202020204" pitchFamily="34" charset="0"/>
            </a:endParaRPr>
          </a:p>
          <a:p>
            <a:pPr marL="339725" indent="-339725">
              <a:buClr>
                <a:srgbClr val="C00000"/>
              </a:buClr>
              <a:buSzPct val="80000"/>
              <a:buFont typeface="Arial" panose="020B0604020202020204" pitchFamily="34" charset="0"/>
              <a:buChar char="►"/>
            </a:pPr>
            <a:r>
              <a:rPr lang="en-US" sz="2380" dirty="0" smtClean="0">
                <a:solidFill>
                  <a:schemeClr val="tx1"/>
                </a:solidFill>
                <a:latin typeface="Arial" panose="020B0604020202020204" pitchFamily="34" charset="0"/>
                <a:cs typeface="Arial" panose="020B0604020202020204" pitchFamily="34" charset="0"/>
              </a:rPr>
              <a:t>The </a:t>
            </a:r>
            <a:r>
              <a:rPr lang="en-US" sz="2380" dirty="0">
                <a:solidFill>
                  <a:schemeClr val="tx1"/>
                </a:solidFill>
                <a:latin typeface="Arial" panose="020B0604020202020204" pitchFamily="34" charset="0"/>
                <a:cs typeface="Arial" panose="020B0604020202020204" pitchFamily="34" charset="0"/>
              </a:rPr>
              <a:t>Galileo system was moved from Denver, Colorado, to the </a:t>
            </a:r>
            <a:r>
              <a:rPr lang="en-US" sz="2380" dirty="0" err="1">
                <a:solidFill>
                  <a:schemeClr val="tx1"/>
                </a:solidFill>
                <a:latin typeface="Arial" panose="020B0604020202020204" pitchFamily="34" charset="0"/>
                <a:cs typeface="Arial" panose="020B0604020202020204" pitchFamily="34" charset="0"/>
              </a:rPr>
              <a:t>Worldspan</a:t>
            </a:r>
            <a:r>
              <a:rPr lang="en-US" sz="2380" dirty="0">
                <a:solidFill>
                  <a:schemeClr val="tx1"/>
                </a:solidFill>
                <a:latin typeface="Arial" panose="020B0604020202020204" pitchFamily="34" charset="0"/>
                <a:cs typeface="Arial" panose="020B0604020202020204" pitchFamily="34" charset="0"/>
              </a:rPr>
              <a:t> </a:t>
            </a:r>
            <a:r>
              <a:rPr lang="en-US" sz="2380" dirty="0" err="1">
                <a:solidFill>
                  <a:schemeClr val="tx1"/>
                </a:solidFill>
                <a:latin typeface="Arial" panose="020B0604020202020204" pitchFamily="34" charset="0"/>
                <a:cs typeface="Arial" panose="020B0604020202020204" pitchFamily="34" charset="0"/>
              </a:rPr>
              <a:t>datacentre</a:t>
            </a:r>
            <a:r>
              <a:rPr lang="en-US" sz="2380" dirty="0">
                <a:solidFill>
                  <a:schemeClr val="tx1"/>
                </a:solidFill>
                <a:latin typeface="Arial" panose="020B0604020202020204" pitchFamily="34" charset="0"/>
                <a:cs typeface="Arial" panose="020B0604020202020204" pitchFamily="34" charset="0"/>
              </a:rPr>
              <a:t> in Atlanta, Georgia, on September 28, 2008, following the 2007 merger of </a:t>
            </a:r>
            <a:r>
              <a:rPr lang="en-US" sz="2380" dirty="0" err="1">
                <a:solidFill>
                  <a:schemeClr val="tx1"/>
                </a:solidFill>
                <a:latin typeface="Arial" panose="020B0604020202020204" pitchFamily="34" charset="0"/>
                <a:cs typeface="Arial" panose="020B0604020202020204" pitchFamily="34" charset="0"/>
              </a:rPr>
              <a:t>Travelport</a:t>
            </a:r>
            <a:r>
              <a:rPr lang="en-US" sz="2380" dirty="0">
                <a:solidFill>
                  <a:schemeClr val="tx1"/>
                </a:solidFill>
                <a:latin typeface="Arial" panose="020B0604020202020204" pitchFamily="34" charset="0"/>
                <a:cs typeface="Arial" panose="020B0604020202020204" pitchFamily="34" charset="0"/>
              </a:rPr>
              <a:t> and </a:t>
            </a:r>
            <a:r>
              <a:rPr lang="en-US" sz="2380" dirty="0" err="1">
                <a:solidFill>
                  <a:schemeClr val="tx1"/>
                </a:solidFill>
                <a:latin typeface="Arial" panose="020B0604020202020204" pitchFamily="34" charset="0"/>
                <a:cs typeface="Arial" panose="020B0604020202020204" pitchFamily="34" charset="0"/>
              </a:rPr>
              <a:t>Worldspan</a:t>
            </a:r>
            <a:r>
              <a:rPr lang="en-US" sz="2380" dirty="0">
                <a:solidFill>
                  <a:schemeClr val="tx1"/>
                </a:solidFill>
                <a:latin typeface="Arial" panose="020B0604020202020204" pitchFamily="34" charset="0"/>
                <a:cs typeface="Arial" panose="020B0604020202020204" pitchFamily="34" charset="0"/>
              </a:rPr>
              <a:t> (although they now share the same datacenter, they continue to be run as separate systems).</a:t>
            </a:r>
            <a:endParaRPr lang="en-US" sz="2380" dirty="0">
              <a:solidFill>
                <a:schemeClr val="tx1"/>
              </a:solidFill>
              <a:latin typeface="Arial" panose="020B0604020202020204" pitchFamily="34" charset="0"/>
              <a:cs typeface="Arial" panose="020B0604020202020204" pitchFamily="34" charset="0"/>
            </a:endParaRPr>
          </a:p>
        </p:txBody>
      </p:sp>
      <p:pic>
        <p:nvPicPr>
          <p:cNvPr id="60418" name="Picture 2" descr="Image result for Galileo travel"/>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6278044" y="1220593"/>
            <a:ext cx="2548905" cy="1555077"/>
          </a:xfrm>
          <a:prstGeom prst="rect">
            <a:avLst/>
          </a:prstGeom>
          <a:noFill/>
          <a:extLst>
            <a:ext uri="{909E8E84-426E-40DD-AFC4-6F175D3DCCD1}">
              <a14:hiddenFill xmlns:a14="http://schemas.microsoft.com/office/drawing/2010/main">
                <a:solidFill>
                  <a:srgbClr val="FFFFFF"/>
                </a:solidFill>
              </a14:hiddenFill>
            </a:ext>
          </a:extLst>
        </p:spPr>
      </p:pic>
      <p:pic>
        <p:nvPicPr>
          <p:cNvPr id="60420" name="Picture 4" descr="Image result for Galileo trave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78044" y="2961355"/>
            <a:ext cx="2566561" cy="2123829"/>
          </a:xfrm>
          <a:prstGeom prst="rect">
            <a:avLst/>
          </a:prstGeom>
          <a:noFill/>
          <a:extLst>
            <a:ext uri="{909E8E84-426E-40DD-AFC4-6F175D3DCCD1}">
              <a14:hiddenFill xmlns:a14="http://schemas.microsoft.com/office/drawing/2010/main">
                <a:solidFill>
                  <a:srgbClr val="FFFFFF"/>
                </a:solidFill>
              </a14:hiddenFill>
            </a:ext>
          </a:extLst>
        </p:spPr>
      </p:pic>
      <p:pic>
        <p:nvPicPr>
          <p:cNvPr id="60422" name="Picture 6" descr="Image result for Galileo trave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78045" y="5301208"/>
            <a:ext cx="2566561" cy="1276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7174294"/>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121</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700" dirty="0" smtClean="0"/>
              <a:t>3.4 </a:t>
            </a:r>
            <a:r>
              <a:rPr lang="en-GB" sz="2700" dirty="0"/>
              <a:t>– </a:t>
            </a:r>
            <a:r>
              <a:rPr lang="en-US" sz="2700" dirty="0"/>
              <a:t> Use </a:t>
            </a:r>
            <a:r>
              <a:rPr lang="en-US" sz="2700" dirty="0" smtClean="0"/>
              <a:t>Reference Sources </a:t>
            </a:r>
            <a:r>
              <a:rPr lang="en-US" sz="2700" dirty="0"/>
              <a:t>to </a:t>
            </a:r>
            <a:r>
              <a:rPr lang="en-US" sz="2700" dirty="0" smtClean="0"/>
              <a:t>Obtain Information</a:t>
            </a:r>
            <a:endParaRPr lang="en-GB" sz="2700" b="1" dirty="0" smtClean="0"/>
          </a:p>
        </p:txBody>
      </p:sp>
      <p:pic>
        <p:nvPicPr>
          <p:cNvPr id="60422" name="Picture 6" descr="Image result for Galileo trave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144024"/>
            <a:ext cx="8752214" cy="444521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5661248"/>
            <a:ext cx="8752214" cy="1015663"/>
          </a:xfrm>
          <a:prstGeom prst="rect">
            <a:avLst/>
          </a:prstGeom>
        </p:spPr>
        <p:txBody>
          <a:bodyPr wrap="square">
            <a:spAutoFit/>
          </a:bodyPr>
          <a:lstStyle/>
          <a:p>
            <a:pPr marL="285750" indent="-285750">
              <a:buClr>
                <a:srgbClr val="C00000"/>
              </a:buClr>
              <a:buSzPct val="80000"/>
              <a:buFont typeface="Arial" panose="020B0604020202020204" pitchFamily="34" charset="0"/>
              <a:buChar char="►"/>
            </a:pPr>
            <a:r>
              <a:rPr lang="en-US" sz="2000" dirty="0"/>
              <a:t>Learning a CRS/GDS is invaluable when striving for a career in the travel industry. If you have completed the previous scenario-based exercise, you will have had a glimpse into the world of the travel professional.</a:t>
            </a:r>
          </a:p>
        </p:txBody>
      </p:sp>
    </p:spTree>
    <p:extLst>
      <p:ext uri="{BB962C8B-B14F-4D97-AF65-F5344CB8AC3E}">
        <p14:creationId xmlns:p14="http://schemas.microsoft.com/office/powerpoint/2010/main" val="3200709460"/>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122</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700" dirty="0" smtClean="0"/>
              <a:t>3.4 </a:t>
            </a:r>
            <a:r>
              <a:rPr lang="en-GB" sz="2700" dirty="0"/>
              <a:t>– </a:t>
            </a:r>
            <a:r>
              <a:rPr lang="en-US" sz="2700" dirty="0"/>
              <a:t> Use </a:t>
            </a:r>
            <a:r>
              <a:rPr lang="en-US" sz="2700" dirty="0" smtClean="0"/>
              <a:t>Reference Sources </a:t>
            </a:r>
            <a:r>
              <a:rPr lang="en-US" sz="2700" dirty="0"/>
              <a:t>to </a:t>
            </a:r>
            <a:r>
              <a:rPr lang="en-US" sz="2700" dirty="0" smtClean="0"/>
              <a:t>Obtain Information</a:t>
            </a:r>
            <a:endParaRPr lang="en-GB" sz="2700" b="1" dirty="0" smtClean="0"/>
          </a:p>
        </p:txBody>
      </p:sp>
      <p:sp>
        <p:nvSpPr>
          <p:cNvPr id="2" name="Rectangle 1"/>
          <p:cNvSpPr/>
          <p:nvPr/>
        </p:nvSpPr>
        <p:spPr>
          <a:xfrm>
            <a:off x="179512" y="1148546"/>
            <a:ext cx="5400600" cy="5632311"/>
          </a:xfrm>
          <a:prstGeom prst="rect">
            <a:avLst/>
          </a:prstGeom>
        </p:spPr>
        <p:txBody>
          <a:bodyPr wrap="square">
            <a:spAutoFit/>
          </a:bodyPr>
          <a:lstStyle/>
          <a:p>
            <a:pPr>
              <a:buClr>
                <a:srgbClr val="C00000"/>
              </a:buClr>
              <a:buSzPct val="80000"/>
            </a:pPr>
            <a:r>
              <a:rPr lang="en-US" sz="2000" b="1" dirty="0">
                <a:solidFill>
                  <a:srgbClr val="C00000"/>
                </a:solidFill>
              </a:rPr>
              <a:t>Exchange rate lists devised and used</a:t>
            </a:r>
          </a:p>
          <a:p>
            <a:pPr marL="400050" indent="-400050">
              <a:buClr>
                <a:srgbClr val="C00000"/>
              </a:buClr>
              <a:buSzPct val="80000"/>
              <a:buFont typeface="Arial" panose="020B0604020202020204" pitchFamily="34" charset="0"/>
              <a:buChar char="►"/>
            </a:pPr>
            <a:r>
              <a:rPr lang="en-US" sz="2000" dirty="0"/>
              <a:t>If you have travelled abroad, it is likely that you will have had to change money into the local currency at a bank or bureau de change. Fig. 3.6 shows a receipt from such a transaction.</a:t>
            </a:r>
          </a:p>
          <a:p>
            <a:pPr marL="400050" indent="-400050">
              <a:buClr>
                <a:srgbClr val="C00000"/>
              </a:buClr>
              <a:buSzPct val="80000"/>
              <a:buFont typeface="Arial" panose="020B0604020202020204" pitchFamily="34" charset="0"/>
              <a:buChar char="►"/>
            </a:pPr>
            <a:r>
              <a:rPr lang="en-US" sz="2000" dirty="0"/>
              <a:t>Exchange rates vary on a daily basis and Fig. 3.7 shows how selected currencies were trading against the $ (US Dollar) in early April, 2010. </a:t>
            </a:r>
            <a:endParaRPr lang="en-US" sz="2000" dirty="0" smtClean="0"/>
          </a:p>
          <a:p>
            <a:pPr marL="400050" indent="-400050">
              <a:buClr>
                <a:srgbClr val="C00000"/>
              </a:buClr>
              <a:buSzPct val="80000"/>
              <a:buFont typeface="Arial" panose="020B0604020202020204" pitchFamily="34" charset="0"/>
              <a:buChar char="►"/>
            </a:pPr>
            <a:r>
              <a:rPr lang="en-US" sz="2000" dirty="0" smtClean="0"/>
              <a:t>Travel </a:t>
            </a:r>
            <a:r>
              <a:rPr lang="en-US" sz="2000" dirty="0"/>
              <a:t>plans are majorly influenced by costs at the chosen destination and to illustrate this look back at the itinerary that you have prepared. What was the cost of your chosen flight? What was the cost of the accommodation and transport? </a:t>
            </a:r>
            <a:endParaRPr lang="en-US" sz="2000" dirty="0" smtClean="0"/>
          </a:p>
          <a:p>
            <a:pPr marL="400050" indent="-400050">
              <a:buClr>
                <a:srgbClr val="C00000"/>
              </a:buClr>
              <a:buSzPct val="80000"/>
              <a:buFont typeface="Arial" panose="020B0604020202020204" pitchFamily="34" charset="0"/>
              <a:buChar char="►"/>
            </a:pPr>
            <a:r>
              <a:rPr lang="en-US" sz="2000" dirty="0" smtClean="0"/>
              <a:t>Use </a:t>
            </a:r>
            <a:r>
              <a:rPr lang="en-US" sz="2000" dirty="0"/>
              <a:t>an updated currency exchange list to convert all costs into US Dollars</a:t>
            </a:r>
            <a:r>
              <a:rPr lang="en-US" sz="2000" dirty="0" smtClean="0"/>
              <a:t>.</a:t>
            </a:r>
            <a:endParaRPr lang="en-US" sz="2000" dirty="0"/>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580112" y="1151572"/>
            <a:ext cx="3312368" cy="4129677"/>
          </a:xfrm>
          <a:prstGeom prst="rect">
            <a:avLst/>
          </a:prstGeom>
        </p:spPr>
      </p:pic>
      <p:sp>
        <p:nvSpPr>
          <p:cNvPr id="6" name="Rectangle 5"/>
          <p:cNvSpPr/>
          <p:nvPr/>
        </p:nvSpPr>
        <p:spPr>
          <a:xfrm>
            <a:off x="5580112" y="5373216"/>
            <a:ext cx="3312368" cy="1261884"/>
          </a:xfrm>
          <a:prstGeom prst="rect">
            <a:avLst/>
          </a:prstGeom>
        </p:spPr>
        <p:txBody>
          <a:bodyPr wrap="square">
            <a:spAutoFit/>
          </a:bodyPr>
          <a:lstStyle/>
          <a:p>
            <a:pPr indent="342900">
              <a:buClr>
                <a:srgbClr val="C00000"/>
              </a:buClr>
              <a:buSzPct val="80000"/>
              <a:buFont typeface="Arial" panose="020B0604020202020204" pitchFamily="34" charset="0"/>
              <a:buChar char="▲"/>
            </a:pPr>
            <a:r>
              <a:rPr lang="en-US" sz="1900" dirty="0"/>
              <a:t>Base Currency: Us Dollar, USD on Saturday, </a:t>
            </a:r>
            <a:r>
              <a:rPr lang="en-US" sz="1900" dirty="0" smtClean="0"/>
              <a:t>may 5, 2018</a:t>
            </a:r>
          </a:p>
          <a:p>
            <a:pPr indent="342900">
              <a:buClr>
                <a:srgbClr val="C00000"/>
              </a:buClr>
              <a:buSzPct val="80000"/>
              <a:buFont typeface="Arial" panose="020B0604020202020204" pitchFamily="34" charset="0"/>
              <a:buChar char="▲"/>
            </a:pPr>
            <a:r>
              <a:rPr lang="en-US" sz="1900" b="1" dirty="0"/>
              <a:t>Fig. 3.7 </a:t>
            </a:r>
            <a:r>
              <a:rPr lang="en-US" sz="1900" b="1" dirty="0" smtClean="0"/>
              <a:t>- </a:t>
            </a:r>
            <a:r>
              <a:rPr lang="en-US" sz="1900" dirty="0" smtClean="0"/>
              <a:t>Exchange </a:t>
            </a:r>
            <a:r>
              <a:rPr lang="en-US" sz="1900" dirty="0"/>
              <a:t>rates</a:t>
            </a:r>
          </a:p>
        </p:txBody>
      </p:sp>
    </p:spTree>
    <p:extLst>
      <p:ext uri="{BB962C8B-B14F-4D97-AF65-F5344CB8AC3E}">
        <p14:creationId xmlns:p14="http://schemas.microsoft.com/office/powerpoint/2010/main" val="747312561"/>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122</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700" dirty="0" smtClean="0"/>
              <a:t>3.4 </a:t>
            </a:r>
            <a:r>
              <a:rPr lang="en-GB" sz="2700" dirty="0"/>
              <a:t>– </a:t>
            </a:r>
            <a:r>
              <a:rPr lang="en-US" sz="2700" dirty="0"/>
              <a:t> Use </a:t>
            </a:r>
            <a:r>
              <a:rPr lang="en-US" sz="2700" dirty="0" smtClean="0"/>
              <a:t>Reference Sources </a:t>
            </a:r>
            <a:r>
              <a:rPr lang="en-US" sz="2700" dirty="0"/>
              <a:t>to </a:t>
            </a:r>
            <a:r>
              <a:rPr lang="en-US" sz="2700" dirty="0" smtClean="0"/>
              <a:t>Obtain Information</a:t>
            </a:r>
            <a:endParaRPr lang="en-GB" sz="2700" b="1" dirty="0" smtClean="0"/>
          </a:p>
        </p:txBody>
      </p:sp>
      <p:sp>
        <p:nvSpPr>
          <p:cNvPr id="2" name="Rectangle 1"/>
          <p:cNvSpPr/>
          <p:nvPr/>
        </p:nvSpPr>
        <p:spPr>
          <a:xfrm>
            <a:off x="179512" y="1148546"/>
            <a:ext cx="4968552" cy="5693866"/>
          </a:xfrm>
          <a:prstGeom prst="rect">
            <a:avLst/>
          </a:prstGeom>
        </p:spPr>
        <p:txBody>
          <a:bodyPr wrap="square">
            <a:spAutoFit/>
          </a:bodyPr>
          <a:lstStyle/>
          <a:p>
            <a:pPr>
              <a:buClr>
                <a:srgbClr val="C00000"/>
              </a:buClr>
              <a:buSzPct val="80000"/>
            </a:pPr>
            <a:r>
              <a:rPr lang="en-US" sz="2600" b="1" dirty="0">
                <a:solidFill>
                  <a:srgbClr val="C00000"/>
                </a:solidFill>
              </a:rPr>
              <a:t>Exchange rate lists devised and used</a:t>
            </a:r>
          </a:p>
          <a:p>
            <a:pPr marL="400050" indent="-400050">
              <a:buClr>
                <a:srgbClr val="C00000"/>
              </a:buClr>
              <a:buSzPct val="80000"/>
              <a:buFont typeface="Arial" panose="020B0604020202020204" pitchFamily="34" charset="0"/>
              <a:buChar char="►"/>
            </a:pPr>
            <a:r>
              <a:rPr lang="en-US" sz="2600" dirty="0" smtClean="0"/>
              <a:t>You </a:t>
            </a:r>
            <a:r>
              <a:rPr lang="en-US" sz="2600" dirty="0"/>
              <a:t>can now try an exercise based on your own country and this will simulate the work done by travel consultants in your local area. </a:t>
            </a:r>
            <a:endParaRPr lang="en-US" sz="2600" dirty="0" smtClean="0"/>
          </a:p>
          <a:p>
            <a:pPr marL="514350" indent="-514350">
              <a:buClr>
                <a:srgbClr val="C00000"/>
              </a:buClr>
              <a:buSzPct val="100000"/>
              <a:buFont typeface="+mj-lt"/>
              <a:buAutoNum type="arabicPeriod"/>
            </a:pPr>
            <a:r>
              <a:rPr lang="en-US" sz="2600" dirty="0" smtClean="0"/>
              <a:t>Do </a:t>
            </a:r>
            <a:r>
              <a:rPr lang="en-US" sz="2600" dirty="0"/>
              <a:t>you think that there may be a total price difference? </a:t>
            </a:r>
            <a:endParaRPr lang="en-US" sz="2600" dirty="0" smtClean="0"/>
          </a:p>
          <a:p>
            <a:pPr marL="514350" indent="-514350">
              <a:buClr>
                <a:srgbClr val="C00000"/>
              </a:buClr>
              <a:buSzPct val="100000"/>
              <a:buFont typeface="+mj-lt"/>
              <a:buAutoNum type="arabicPeriod"/>
            </a:pPr>
            <a:r>
              <a:rPr lang="en-US" sz="2600" dirty="0" smtClean="0"/>
              <a:t>Will </a:t>
            </a:r>
            <a:r>
              <a:rPr lang="en-US" sz="2600" dirty="0"/>
              <a:t>some international travellers achieve a saving if they purchase goods and services in one currency rather than another?</a:t>
            </a:r>
          </a:p>
        </p:txBody>
      </p:sp>
      <p:pic>
        <p:nvPicPr>
          <p:cNvPr id="67588" name="Picture 4" descr="Image result for foreign currency purchase receip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148064" y="1179541"/>
            <a:ext cx="3780420" cy="5128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6261239"/>
      </p:ext>
    </p:extLst>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123</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sp>
        <p:nvSpPr>
          <p:cNvPr id="2" name="Rectangle 1"/>
          <p:cNvSpPr/>
          <p:nvPr/>
        </p:nvSpPr>
        <p:spPr>
          <a:xfrm>
            <a:off x="179511" y="1148546"/>
            <a:ext cx="8736905" cy="2554545"/>
          </a:xfrm>
          <a:prstGeom prst="rect">
            <a:avLst/>
          </a:prstGeom>
        </p:spPr>
        <p:txBody>
          <a:bodyPr wrap="square">
            <a:spAutoFit/>
          </a:bodyPr>
          <a:lstStyle/>
          <a:p>
            <a:pPr>
              <a:buClr>
                <a:srgbClr val="C00000"/>
              </a:buClr>
              <a:buSzPct val="80000"/>
            </a:pPr>
            <a:r>
              <a:rPr lang="en-US" sz="2000" b="1" dirty="0" smtClean="0">
                <a:solidFill>
                  <a:srgbClr val="C00000"/>
                </a:solidFill>
              </a:rPr>
              <a:t>Explore </a:t>
            </a:r>
            <a:r>
              <a:rPr lang="en-US" sz="2000" b="1" dirty="0">
                <a:solidFill>
                  <a:srgbClr val="C00000"/>
                </a:solidFill>
              </a:rPr>
              <a:t>the presentation and promotion </a:t>
            </a:r>
            <a:r>
              <a:rPr lang="en-US" sz="2000" b="1" dirty="0">
                <a:solidFill>
                  <a:srgbClr val="C00000"/>
                </a:solidFill>
              </a:rPr>
              <a:t>of tourist </a:t>
            </a:r>
            <a:r>
              <a:rPr lang="en-US" sz="2000" b="1" dirty="0">
                <a:solidFill>
                  <a:srgbClr val="C00000"/>
                </a:solidFill>
              </a:rPr>
              <a:t>facilities</a:t>
            </a:r>
          </a:p>
          <a:p>
            <a:pPr marL="342900" indent="-342900">
              <a:buClr>
                <a:srgbClr val="C00000"/>
              </a:buClr>
              <a:buSzPct val="80000"/>
              <a:buFont typeface="Arial" panose="020B0604020202020204" pitchFamily="34" charset="0"/>
              <a:buChar char="►"/>
            </a:pPr>
            <a:r>
              <a:rPr lang="en-US" sz="2000" dirty="0"/>
              <a:t>You will learn all about the marketing mix in unit 5 but the concept of promotion, one of the ‘4 P’s’ that make up the marketing mix, need to be considered here. </a:t>
            </a:r>
            <a:endParaRPr lang="en-US" sz="2000" dirty="0" smtClean="0"/>
          </a:p>
          <a:p>
            <a:pPr marL="342900" indent="-342900">
              <a:buClr>
                <a:srgbClr val="C00000"/>
              </a:buClr>
              <a:buSzPct val="80000"/>
              <a:buFont typeface="Arial" panose="020B0604020202020204" pitchFamily="34" charset="0"/>
              <a:buChar char="►"/>
            </a:pPr>
            <a:r>
              <a:rPr lang="en-US" sz="2000" dirty="0" smtClean="0"/>
              <a:t>Travel </a:t>
            </a:r>
            <a:r>
              <a:rPr lang="en-US" sz="2000" dirty="0"/>
              <a:t>and tourism organisations provide a variety of products and services for sale to the travelling public but potential customers must be made aware that such items are readily available. Hence, there is a need for both the effective presentation and promotion of such items. </a:t>
            </a:r>
            <a:endParaRPr lang="en-US" sz="2000" dirty="0" smtClean="0"/>
          </a:p>
        </p:txBody>
      </p:sp>
      <p:pic>
        <p:nvPicPr>
          <p:cNvPr id="71682" name="Picture 2" descr="Image result for 4ps and touris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36"/>
          <a:stretch/>
        </p:blipFill>
        <p:spPr bwMode="auto">
          <a:xfrm>
            <a:off x="5093260" y="3717032"/>
            <a:ext cx="3823157" cy="290792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9510" y="3703091"/>
            <a:ext cx="4913749" cy="2862322"/>
          </a:xfrm>
          <a:prstGeom prst="rect">
            <a:avLst/>
          </a:prstGeom>
        </p:spPr>
        <p:txBody>
          <a:bodyPr wrap="square">
            <a:spAutoFit/>
          </a:bodyPr>
          <a:lstStyle/>
          <a:p>
            <a:pPr marL="342900" indent="-342900">
              <a:buClr>
                <a:srgbClr val="C00000"/>
              </a:buClr>
              <a:buSzPct val="80000"/>
              <a:buFont typeface="Arial" panose="020B0604020202020204" pitchFamily="34" charset="0"/>
              <a:buChar char="►"/>
            </a:pPr>
            <a:r>
              <a:rPr lang="en-US" sz="2000" dirty="0"/>
              <a:t>Different products and services are made available through the chain of distribution in different ways and it is no surprise to discover that they will be presented and promoted in different ways.</a:t>
            </a:r>
          </a:p>
          <a:p>
            <a:pPr marL="342900" indent="-342900">
              <a:buClr>
                <a:srgbClr val="C00000"/>
              </a:buClr>
              <a:buSzPct val="80000"/>
              <a:buFont typeface="Arial" panose="020B0604020202020204" pitchFamily="34" charset="0"/>
              <a:buChar char="►"/>
            </a:pPr>
            <a:r>
              <a:rPr lang="en-US" sz="2000" dirty="0"/>
              <a:t>Within the framework of the marketing mix, the major objective is achieving sales volume and revenue targets. </a:t>
            </a:r>
          </a:p>
        </p:txBody>
      </p:sp>
    </p:spTree>
    <p:extLst>
      <p:ext uri="{BB962C8B-B14F-4D97-AF65-F5344CB8AC3E}">
        <p14:creationId xmlns:p14="http://schemas.microsoft.com/office/powerpoint/2010/main" val="1006954786"/>
      </p:ext>
    </p:extLst>
  </p:cSld>
  <p:clrMapOvr>
    <a:masterClrMapping/>
  </p:clrMapOvr>
  <p:transition advClick="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123</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pic>
        <p:nvPicPr>
          <p:cNvPr id="71682" name="Picture 2" descr="Image result for 4ps and touris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36"/>
          <a:stretch/>
        </p:blipFill>
        <p:spPr bwMode="auto">
          <a:xfrm>
            <a:off x="179512" y="1184529"/>
            <a:ext cx="8736905" cy="5440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1722833"/>
      </p:ext>
    </p:extLst>
  </p:cSld>
  <p:clrMapOvr>
    <a:masterClrMapping/>
  </p:clrMapOvr>
  <p:transition advClick="0"/>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123</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sp>
        <p:nvSpPr>
          <p:cNvPr id="2" name="Rectangle 1"/>
          <p:cNvSpPr/>
          <p:nvPr/>
        </p:nvSpPr>
        <p:spPr>
          <a:xfrm>
            <a:off x="179512" y="1148546"/>
            <a:ext cx="8712968" cy="5632311"/>
          </a:xfrm>
          <a:prstGeom prst="rect">
            <a:avLst/>
          </a:prstGeom>
        </p:spPr>
        <p:txBody>
          <a:bodyPr wrap="square">
            <a:spAutoFit/>
          </a:bodyPr>
          <a:lstStyle/>
          <a:p>
            <a:pPr>
              <a:buClr>
                <a:srgbClr val="C00000"/>
              </a:buClr>
              <a:buSzPct val="80000"/>
            </a:pPr>
            <a:r>
              <a:rPr lang="en-US" sz="2000" b="1" dirty="0" smtClean="0">
                <a:solidFill>
                  <a:srgbClr val="C00000"/>
                </a:solidFill>
              </a:rPr>
              <a:t>Explore </a:t>
            </a:r>
            <a:r>
              <a:rPr lang="en-US" sz="2000" b="1" dirty="0">
                <a:solidFill>
                  <a:srgbClr val="C00000"/>
                </a:solidFill>
              </a:rPr>
              <a:t>the presentation and promotion </a:t>
            </a:r>
            <a:r>
              <a:rPr lang="en-US" sz="2000" b="1" dirty="0">
                <a:solidFill>
                  <a:srgbClr val="C00000"/>
                </a:solidFill>
              </a:rPr>
              <a:t>of tourist </a:t>
            </a:r>
            <a:r>
              <a:rPr lang="en-US" sz="2000" b="1" dirty="0">
                <a:solidFill>
                  <a:srgbClr val="C00000"/>
                </a:solidFill>
              </a:rPr>
              <a:t>facilities</a:t>
            </a:r>
          </a:p>
          <a:p>
            <a:pPr marL="285750" indent="-285750">
              <a:buClr>
                <a:srgbClr val="C00000"/>
              </a:buClr>
              <a:buSzPct val="80000"/>
              <a:buFont typeface="Arial" panose="020B0604020202020204" pitchFamily="34" charset="0"/>
              <a:buChar char="►"/>
            </a:pPr>
            <a:r>
              <a:rPr lang="en-US" sz="2000" dirty="0" smtClean="0"/>
              <a:t>Advertising</a:t>
            </a:r>
            <a:r>
              <a:rPr lang="en-US" sz="2000" dirty="0"/>
              <a:t>, public relations and sales promotion would be regarded as failures if the sales were below the targets set. </a:t>
            </a:r>
            <a:endParaRPr lang="en-US" sz="2000" dirty="0" smtClean="0"/>
          </a:p>
          <a:p>
            <a:pPr marL="285750" indent="-285750">
              <a:buClr>
                <a:srgbClr val="C00000"/>
              </a:buClr>
              <a:buSzPct val="80000"/>
              <a:buFont typeface="Arial" panose="020B0604020202020204" pitchFamily="34" charset="0"/>
              <a:buChar char="►"/>
            </a:pPr>
            <a:r>
              <a:rPr lang="en-US" sz="2000" dirty="0" smtClean="0"/>
              <a:t>A </a:t>
            </a:r>
            <a:r>
              <a:rPr lang="en-US" sz="2000" dirty="0"/>
              <a:t>sale is made when a customer undertakes to spend money in exchange for a promise to deliver a product. That sounds simple but in </a:t>
            </a:r>
            <a:r>
              <a:rPr lang="en-US" sz="2000" dirty="0" err="1"/>
              <a:t>practise</a:t>
            </a:r>
            <a:r>
              <a:rPr lang="en-US" sz="2000" dirty="0"/>
              <a:t> a sale is the end of a complex process involving initial awareness of what is available, consideration of the options before but not always leading to the final decision to purchase. </a:t>
            </a:r>
            <a:endParaRPr lang="en-US" sz="2000" dirty="0" smtClean="0"/>
          </a:p>
          <a:p>
            <a:pPr marL="285750" indent="-285750">
              <a:buClr>
                <a:srgbClr val="C00000"/>
              </a:buClr>
              <a:buSzPct val="80000"/>
              <a:buFont typeface="Arial" panose="020B0604020202020204" pitchFamily="34" charset="0"/>
              <a:buChar char="►"/>
            </a:pPr>
            <a:r>
              <a:rPr lang="en-US" sz="2000" dirty="0" smtClean="0"/>
              <a:t>This </a:t>
            </a:r>
            <a:r>
              <a:rPr lang="en-US" sz="2000" dirty="0"/>
              <a:t>complex system is particularly important with selling holidays as the product is relatively high priced and there is a great deal of consumer choice available in the market.</a:t>
            </a:r>
          </a:p>
          <a:p>
            <a:pPr marL="285750" indent="-285750">
              <a:buClr>
                <a:srgbClr val="C00000"/>
              </a:buClr>
              <a:buSzPct val="80000"/>
              <a:buFont typeface="Arial" panose="020B0604020202020204" pitchFamily="34" charset="0"/>
              <a:buChar char="►"/>
            </a:pPr>
            <a:r>
              <a:rPr lang="en-US" sz="2000" dirty="0"/>
              <a:t>Tills is where front line employees come into their own because they can very much help with the actual selling process. Qualities of </a:t>
            </a:r>
            <a:r>
              <a:rPr lang="en-US" sz="2000" dirty="0" smtClean="0"/>
              <a:t>an employee </a:t>
            </a:r>
            <a:r>
              <a:rPr lang="en-US" sz="2000" dirty="0"/>
              <a:t>involved with the selling of a product or service include:</a:t>
            </a:r>
          </a:p>
          <a:p>
            <a:pPr marL="800100" indent="-400050">
              <a:buClr>
                <a:srgbClr val="C00000"/>
              </a:buClr>
              <a:buSzPct val="80000"/>
              <a:buFont typeface="Wingdings" panose="05000000000000000000" pitchFamily="2" charset="2"/>
              <a:buChar char="§"/>
            </a:pPr>
            <a:r>
              <a:rPr lang="en-US" sz="2000" dirty="0" smtClean="0"/>
              <a:t>enthusiasm</a:t>
            </a:r>
            <a:r>
              <a:rPr lang="en-US" sz="2000" dirty="0"/>
              <a:t>, honesty, intelligence, initiative and friendliness;</a:t>
            </a:r>
          </a:p>
          <a:p>
            <a:pPr marL="800100" indent="-400050">
              <a:buClr>
                <a:srgbClr val="C00000"/>
              </a:buClr>
              <a:buSzPct val="80000"/>
              <a:buFont typeface="Wingdings" panose="05000000000000000000" pitchFamily="2" charset="2"/>
              <a:buChar char="§"/>
            </a:pPr>
            <a:r>
              <a:rPr lang="en-US" sz="2000" dirty="0" smtClean="0"/>
              <a:t>knowledge </a:t>
            </a:r>
            <a:r>
              <a:rPr lang="en-US" sz="2000" dirty="0"/>
              <a:t>of the industry and the product;</a:t>
            </a:r>
          </a:p>
          <a:p>
            <a:pPr marL="800100" indent="-400050">
              <a:buClr>
                <a:srgbClr val="C00000"/>
              </a:buClr>
              <a:buSzPct val="80000"/>
              <a:buFont typeface="Wingdings" panose="05000000000000000000" pitchFamily="2" charset="2"/>
              <a:buChar char="§"/>
            </a:pPr>
            <a:r>
              <a:rPr lang="en-US" sz="2000" dirty="0" smtClean="0"/>
              <a:t>good </a:t>
            </a:r>
            <a:r>
              <a:rPr lang="en-US" sz="2000" dirty="0"/>
              <a:t>judgement;</a:t>
            </a:r>
          </a:p>
          <a:p>
            <a:pPr marL="800100" indent="-400050">
              <a:buClr>
                <a:srgbClr val="C00000"/>
              </a:buClr>
              <a:buSzPct val="80000"/>
              <a:buFont typeface="Wingdings" panose="05000000000000000000" pitchFamily="2" charset="2"/>
              <a:buChar char="§"/>
            </a:pPr>
            <a:r>
              <a:rPr lang="en-US" sz="2000" dirty="0" smtClean="0"/>
              <a:t>consistency.</a:t>
            </a:r>
            <a:endParaRPr lang="en-US" sz="2000" dirty="0"/>
          </a:p>
        </p:txBody>
      </p:sp>
    </p:spTree>
    <p:extLst>
      <p:ext uri="{BB962C8B-B14F-4D97-AF65-F5344CB8AC3E}">
        <p14:creationId xmlns:p14="http://schemas.microsoft.com/office/powerpoint/2010/main" val="1783120217"/>
      </p:ext>
    </p:extLst>
  </p:cSld>
  <p:clrMapOvr>
    <a:masterClrMapping/>
  </p:clrMapOvr>
  <p:transition advClick="0"/>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123</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sp>
        <p:nvSpPr>
          <p:cNvPr id="2" name="Rectangle 1"/>
          <p:cNvSpPr/>
          <p:nvPr/>
        </p:nvSpPr>
        <p:spPr>
          <a:xfrm>
            <a:off x="179512" y="1148546"/>
            <a:ext cx="8712968" cy="5324535"/>
          </a:xfrm>
          <a:prstGeom prst="rect">
            <a:avLst/>
          </a:prstGeom>
        </p:spPr>
        <p:txBody>
          <a:bodyPr wrap="square">
            <a:spAutoFit/>
          </a:bodyPr>
          <a:lstStyle/>
          <a:p>
            <a:pPr>
              <a:buClr>
                <a:srgbClr val="C00000"/>
              </a:buClr>
              <a:buSzPct val="80000"/>
            </a:pPr>
            <a:r>
              <a:rPr lang="en-US" sz="2000" b="1" dirty="0" smtClean="0">
                <a:solidFill>
                  <a:srgbClr val="C00000"/>
                </a:solidFill>
              </a:rPr>
              <a:t>Explore </a:t>
            </a:r>
            <a:r>
              <a:rPr lang="en-US" sz="2000" b="1" dirty="0">
                <a:solidFill>
                  <a:srgbClr val="C00000"/>
                </a:solidFill>
              </a:rPr>
              <a:t>the presentation and promotion </a:t>
            </a:r>
            <a:r>
              <a:rPr lang="en-US" sz="2000" b="1" dirty="0">
                <a:solidFill>
                  <a:srgbClr val="C00000"/>
                </a:solidFill>
              </a:rPr>
              <a:t>of tourist </a:t>
            </a:r>
            <a:r>
              <a:rPr lang="en-US" sz="2000" b="1" dirty="0">
                <a:solidFill>
                  <a:srgbClr val="C00000"/>
                </a:solidFill>
              </a:rPr>
              <a:t>facilities</a:t>
            </a:r>
          </a:p>
          <a:p>
            <a:pPr marL="400050" indent="-400050">
              <a:buClr>
                <a:srgbClr val="C00000"/>
              </a:buClr>
              <a:buSzPct val="80000"/>
              <a:buFont typeface="Arial" panose="020B0604020202020204" pitchFamily="34" charset="0"/>
              <a:buChar char="►"/>
            </a:pPr>
            <a:r>
              <a:rPr lang="en-US" sz="2000" dirty="0" smtClean="0"/>
              <a:t>Communicating </a:t>
            </a:r>
            <a:r>
              <a:rPr lang="en-US" sz="2000" dirty="0"/>
              <a:t>effectively will be a major asset because it will help in terms of customer satisfaction. A well spoken person will attract the attention of the customers and the use of good grammar, vocabulary and tone of voice all help to reflect the degree of professionalism that is required for the work</a:t>
            </a:r>
            <a:r>
              <a:rPr lang="en-US" sz="2000" dirty="0" smtClean="0"/>
              <a:t>.</a:t>
            </a:r>
            <a:endParaRPr lang="en-US" sz="2000" dirty="0"/>
          </a:p>
          <a:p>
            <a:pPr marL="400050" indent="-400050">
              <a:buClr>
                <a:srgbClr val="C00000"/>
              </a:buClr>
              <a:buSzPct val="80000"/>
              <a:buFont typeface="Arial" panose="020B0604020202020204" pitchFamily="34" charset="0"/>
              <a:buChar char="►"/>
            </a:pPr>
            <a:r>
              <a:rPr lang="en-US" sz="2000" dirty="0"/>
              <a:t>Many potential customers who turn up at a point of sale may or may not purchase a good or service. There are of course a large number of reasons why these prospective customers cannot buy a particular </a:t>
            </a:r>
            <a:r>
              <a:rPr lang="en-US" sz="2000" dirty="0" smtClean="0"/>
              <a:t>good: </a:t>
            </a:r>
          </a:p>
          <a:p>
            <a:pPr marL="742950" indent="-342900">
              <a:buClr>
                <a:srgbClr val="C00000"/>
              </a:buClr>
              <a:buSzPct val="80000"/>
              <a:buFont typeface="Wingdings" panose="05000000000000000000" pitchFamily="2" charset="2"/>
              <a:buChar char="§"/>
            </a:pPr>
            <a:r>
              <a:rPr lang="en-US" sz="2000" dirty="0" smtClean="0"/>
              <a:t>It </a:t>
            </a:r>
            <a:r>
              <a:rPr lang="en-US" sz="2000" dirty="0"/>
              <a:t>may be too expensive for them, however many can afford it but still do not buy because they are not sure of its advantages. </a:t>
            </a:r>
            <a:endParaRPr lang="en-US" sz="2000" dirty="0" smtClean="0"/>
          </a:p>
          <a:p>
            <a:pPr marL="742950" indent="-342900">
              <a:buClr>
                <a:srgbClr val="C00000"/>
              </a:buClr>
              <a:buSzPct val="80000"/>
              <a:buFont typeface="Wingdings" panose="05000000000000000000" pitchFamily="2" charset="2"/>
              <a:buChar char="§"/>
            </a:pPr>
            <a:r>
              <a:rPr lang="en-US" sz="2000" dirty="0" smtClean="0"/>
              <a:t>They </a:t>
            </a:r>
            <a:r>
              <a:rPr lang="en-US" sz="2000" dirty="0"/>
              <a:t>maybe short of information. </a:t>
            </a:r>
            <a:endParaRPr lang="en-US" sz="2000" dirty="0" smtClean="0"/>
          </a:p>
          <a:p>
            <a:pPr marL="400050" indent="-400050">
              <a:buClr>
                <a:srgbClr val="C00000"/>
              </a:buClr>
              <a:buSzPct val="80000"/>
              <a:buFont typeface="Arial" panose="020B0604020202020204" pitchFamily="34" charset="0"/>
              <a:buChar char="►"/>
            </a:pPr>
            <a:r>
              <a:rPr lang="en-US" sz="2000" dirty="0" smtClean="0"/>
              <a:t>It </a:t>
            </a:r>
            <a:r>
              <a:rPr lang="en-US" sz="2000" dirty="0"/>
              <a:t>is part of customer service to provide the </a:t>
            </a:r>
            <a:r>
              <a:rPr lang="en-US" sz="2000" dirty="0" smtClean="0"/>
              <a:t/>
            </a:r>
            <a:br>
              <a:rPr lang="en-US" sz="2000" dirty="0" smtClean="0"/>
            </a:br>
            <a:r>
              <a:rPr lang="en-US" sz="2000" dirty="0" smtClean="0"/>
              <a:t>prospective </a:t>
            </a:r>
            <a:r>
              <a:rPr lang="en-US" sz="2000" dirty="0"/>
              <a:t>customer with as much </a:t>
            </a:r>
            <a:r>
              <a:rPr lang="en-US" sz="2000" dirty="0" smtClean="0"/>
              <a:t/>
            </a:r>
            <a:br>
              <a:rPr lang="en-US" sz="2000" dirty="0" smtClean="0"/>
            </a:br>
            <a:r>
              <a:rPr lang="en-US" sz="2000" dirty="0" smtClean="0"/>
              <a:t>information </a:t>
            </a:r>
            <a:r>
              <a:rPr lang="en-US" sz="2000" dirty="0"/>
              <a:t>as is required for that person </a:t>
            </a:r>
            <a:r>
              <a:rPr lang="en-US" sz="2000" dirty="0" smtClean="0"/>
              <a:t/>
            </a:r>
            <a:br>
              <a:rPr lang="en-US" sz="2000" dirty="0" smtClean="0"/>
            </a:br>
            <a:r>
              <a:rPr lang="en-US" sz="2000" dirty="0" smtClean="0"/>
              <a:t>to </a:t>
            </a:r>
            <a:r>
              <a:rPr lang="en-US" sz="2000" dirty="0"/>
              <a:t>make up his or her own mind regarding </a:t>
            </a:r>
            <a:r>
              <a:rPr lang="en-US" sz="2000" dirty="0" smtClean="0"/>
              <a:t/>
            </a:r>
            <a:br>
              <a:rPr lang="en-US" sz="2000" dirty="0" smtClean="0"/>
            </a:br>
            <a:r>
              <a:rPr lang="en-US" sz="2000" dirty="0" smtClean="0"/>
              <a:t>purchasing</a:t>
            </a:r>
            <a:r>
              <a:rPr lang="en-US" sz="2000" dirty="0"/>
              <a:t>. </a:t>
            </a:r>
            <a:endParaRPr lang="en-US" sz="2000" dirty="0" smtClean="0"/>
          </a:p>
        </p:txBody>
      </p:sp>
      <p:pic>
        <p:nvPicPr>
          <p:cNvPr id="73730" name="Picture 2" descr="Image result for travel agent train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39"/>
          <a:stretch/>
        </p:blipFill>
        <p:spPr bwMode="auto">
          <a:xfrm>
            <a:off x="5652120" y="4618523"/>
            <a:ext cx="3206130" cy="2026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3975016"/>
      </p:ext>
    </p:extLst>
  </p:cSld>
  <p:clrMapOvr>
    <a:masterClrMapping/>
  </p:clrMapOvr>
  <p:transition advClick="0"/>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124</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sp>
        <p:nvSpPr>
          <p:cNvPr id="2" name="Rectangle 1"/>
          <p:cNvSpPr/>
          <p:nvPr/>
        </p:nvSpPr>
        <p:spPr>
          <a:xfrm>
            <a:off x="179512" y="1148546"/>
            <a:ext cx="8712968" cy="3477875"/>
          </a:xfrm>
          <a:prstGeom prst="rect">
            <a:avLst/>
          </a:prstGeom>
        </p:spPr>
        <p:txBody>
          <a:bodyPr wrap="square">
            <a:spAutoFit/>
          </a:bodyPr>
          <a:lstStyle/>
          <a:p>
            <a:pPr>
              <a:buClr>
                <a:srgbClr val="C00000"/>
              </a:buClr>
              <a:buSzPct val="80000"/>
            </a:pPr>
            <a:r>
              <a:rPr lang="en-US" sz="2000" b="1" dirty="0" smtClean="0">
                <a:solidFill>
                  <a:srgbClr val="C00000"/>
                </a:solidFill>
              </a:rPr>
              <a:t>Explore </a:t>
            </a:r>
            <a:r>
              <a:rPr lang="en-US" sz="2000" b="1" dirty="0">
                <a:solidFill>
                  <a:srgbClr val="C00000"/>
                </a:solidFill>
              </a:rPr>
              <a:t>the presentation and promotion </a:t>
            </a:r>
            <a:r>
              <a:rPr lang="en-US" sz="2000" b="1" dirty="0">
                <a:solidFill>
                  <a:srgbClr val="C00000"/>
                </a:solidFill>
              </a:rPr>
              <a:t>of tourist </a:t>
            </a:r>
            <a:r>
              <a:rPr lang="en-US" sz="2000" b="1" dirty="0">
                <a:solidFill>
                  <a:srgbClr val="C00000"/>
                </a:solidFill>
              </a:rPr>
              <a:t>facilities</a:t>
            </a:r>
          </a:p>
          <a:p>
            <a:pPr marL="400050" indent="-400050">
              <a:buClr>
                <a:srgbClr val="C00000"/>
              </a:buClr>
              <a:buSzPct val="80000"/>
              <a:buFont typeface="Arial" panose="020B0604020202020204" pitchFamily="34" charset="0"/>
              <a:buChar char="►"/>
            </a:pPr>
            <a:r>
              <a:rPr lang="en-US" sz="2000" dirty="0" smtClean="0"/>
              <a:t>Being </a:t>
            </a:r>
            <a:r>
              <a:rPr lang="en-US" sz="2000" dirty="0"/>
              <a:t>knowledgeable about the product will also improve selling skills, as the sales person will be more confident. This image will be reflected to the prospective customer who will become more aware of the knowledge and will be more confident in buying the product. </a:t>
            </a:r>
            <a:endParaRPr lang="en-US" sz="2000" dirty="0" smtClean="0"/>
          </a:p>
          <a:p>
            <a:pPr marL="400050" indent="-400050">
              <a:buClr>
                <a:srgbClr val="C00000"/>
              </a:buClr>
              <a:buSzPct val="80000"/>
              <a:buFont typeface="Arial" panose="020B0604020202020204" pitchFamily="34" charset="0"/>
              <a:buChar char="►"/>
            </a:pPr>
            <a:r>
              <a:rPr lang="en-US" sz="2000" dirty="0" smtClean="0"/>
              <a:t>Knowledge </a:t>
            </a:r>
            <a:r>
              <a:rPr lang="en-US" sz="2000" dirty="0"/>
              <a:t>and skill in presentation can be improved with the appropriate training for staff working in the front line.</a:t>
            </a:r>
          </a:p>
          <a:p>
            <a:pPr marL="400050" indent="-400050">
              <a:buClr>
                <a:srgbClr val="C00000"/>
              </a:buClr>
              <a:buSzPct val="80000"/>
              <a:buFont typeface="Arial" panose="020B0604020202020204" pitchFamily="34" charset="0"/>
              <a:buChar char="►"/>
            </a:pPr>
            <a:r>
              <a:rPr lang="en-US" sz="2000" dirty="0"/>
              <a:t>It is important that the sales staff is able to properly present the product to potential customers. The sales presentation should focus on a central idea, which should be the unique perceived benefit that the prospective customer gains from buying the </a:t>
            </a:r>
            <a:r>
              <a:rPr lang="en-US" sz="2000" dirty="0" smtClean="0"/>
              <a:t>product/service</a:t>
            </a:r>
            <a:r>
              <a:rPr lang="en-US" sz="2000" dirty="0"/>
              <a:t>. </a:t>
            </a:r>
            <a:endParaRPr lang="en-US" sz="2000" dirty="0" smtClean="0"/>
          </a:p>
        </p:txBody>
      </p:sp>
      <p:pic>
        <p:nvPicPr>
          <p:cNvPr id="72706" name="Picture 2" descr="Image result for travel sales present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220072" y="4611971"/>
            <a:ext cx="3672408" cy="205738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79512" y="4658360"/>
            <a:ext cx="5040560" cy="1938992"/>
          </a:xfrm>
          <a:prstGeom prst="rect">
            <a:avLst/>
          </a:prstGeom>
        </p:spPr>
        <p:txBody>
          <a:bodyPr wrap="square">
            <a:spAutoFit/>
          </a:bodyPr>
          <a:lstStyle/>
          <a:p>
            <a:pPr marL="400050" indent="-400050">
              <a:buClr>
                <a:srgbClr val="C00000"/>
              </a:buClr>
              <a:buSzPct val="80000"/>
              <a:buFont typeface="Arial" panose="020B0604020202020204" pitchFamily="34" charset="0"/>
              <a:buChar char="►"/>
            </a:pPr>
            <a:r>
              <a:rPr lang="en-US" sz="2000" dirty="0"/>
              <a:t>Therefore, the presentation should focus on ‘matching’ the benefits of the product with the needs of the prospective customer so that they will be entirely satisfied that the product will meet their needs and requirements.</a:t>
            </a:r>
          </a:p>
        </p:txBody>
      </p:sp>
    </p:spTree>
    <p:extLst>
      <p:ext uri="{BB962C8B-B14F-4D97-AF65-F5344CB8AC3E}">
        <p14:creationId xmlns:p14="http://schemas.microsoft.com/office/powerpoint/2010/main" val="4128990993"/>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Scheme of Assessment</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3305253060"/>
              </p:ext>
            </p:extLst>
          </p:nvPr>
        </p:nvGraphicFramePr>
        <p:xfrm>
          <a:off x="179512" y="1124744"/>
          <a:ext cx="8712968" cy="5544616"/>
        </p:xfrm>
        <a:graphic>
          <a:graphicData uri="http://schemas.openxmlformats.org/drawingml/2006/table">
            <a:tbl>
              <a:tblPr firstRow="1" bandRow="1">
                <a:tableStyleId>{5C22544A-7EE6-4342-B048-85BDC9FD1C3A}</a:tableStyleId>
              </a:tblPr>
              <a:tblGrid>
                <a:gridCol w="3368038"/>
                <a:gridCol w="5344930"/>
              </a:tblGrid>
              <a:tr h="380089">
                <a:tc gridSpan="2">
                  <a:txBody>
                    <a:bodyPr/>
                    <a:lstStyle/>
                    <a:p>
                      <a:pPr>
                        <a:spcAft>
                          <a:spcPts val="300"/>
                        </a:spcAft>
                      </a:pPr>
                      <a:r>
                        <a:rPr kumimoji="0" lang="en-GB" sz="1330" b="1" i="0" u="none" strike="noStrike" kern="1200" baseline="0" dirty="0" smtClean="0">
                          <a:solidFill>
                            <a:schemeClr val="lt1"/>
                          </a:solidFill>
                          <a:latin typeface="Arial" panose="020B0604020202020204" pitchFamily="34" charset="0"/>
                          <a:ea typeface="+mn-ea"/>
                          <a:cs typeface="Arial" panose="020B0604020202020204" pitchFamily="34" charset="0"/>
                        </a:rPr>
                        <a:t>Candidates take:</a:t>
                      </a:r>
                      <a:endParaRPr lang="en-GB" sz="1330" dirty="0">
                        <a:latin typeface="Arial" panose="020B0604020202020204" pitchFamily="34" charset="0"/>
                        <a:cs typeface="Arial" panose="020B0604020202020204" pitchFamily="34" charset="0"/>
                      </a:endParaRPr>
                    </a:p>
                  </a:txBody>
                  <a:tcPr/>
                </a:tc>
                <a:tc hMerge="1">
                  <a:txBody>
                    <a:bodyPr/>
                    <a:lstStyle/>
                    <a:p>
                      <a:endParaRPr lang="en-GB" dirty="0"/>
                    </a:p>
                  </a:txBody>
                  <a:tcPr/>
                </a:tc>
              </a:tr>
              <a:tr h="1210558">
                <a:tc gridSpan="2">
                  <a:txBody>
                    <a:bodyPr/>
                    <a:lstStyle/>
                    <a:p>
                      <a:pPr>
                        <a:spcAft>
                          <a:spcPts val="300"/>
                        </a:spcAft>
                      </a:pPr>
                      <a:r>
                        <a:rPr lang="en-US" sz="1330" b="1" dirty="0" smtClean="0">
                          <a:latin typeface="Arial" panose="020B0604020202020204" pitchFamily="34" charset="0"/>
                          <a:cs typeface="Arial" panose="020B0604020202020204" pitchFamily="34" charset="0"/>
                        </a:rPr>
                        <a:t>Paper 1                                                                                                                                                2 hours</a:t>
                      </a:r>
                    </a:p>
                    <a:p>
                      <a:pPr>
                        <a:spcAft>
                          <a:spcPts val="300"/>
                        </a:spcAft>
                      </a:pPr>
                      <a:r>
                        <a:rPr lang="en-US" sz="1330" dirty="0" smtClean="0">
                          <a:latin typeface="Arial" panose="020B0604020202020204" pitchFamily="34" charset="0"/>
                          <a:cs typeface="Arial" panose="020B0604020202020204" pitchFamily="34" charset="0"/>
                        </a:rPr>
                        <a:t>This question paper comprises four scenario-based questions which require candidates to provide short answers. The scenarios are set in an international travel and tourism environment, although some provision is made for</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candidates to refer to local examples.</a:t>
                      </a:r>
                    </a:p>
                    <a:p>
                      <a:pPr>
                        <a:spcAft>
                          <a:spcPts val="300"/>
                        </a:spcAft>
                      </a:pPr>
                      <a:r>
                        <a:rPr lang="en-US" sz="1330" dirty="0" smtClean="0">
                          <a:latin typeface="Arial" panose="020B0604020202020204" pitchFamily="34" charset="0"/>
                          <a:cs typeface="Arial" panose="020B0604020202020204" pitchFamily="34" charset="0"/>
                        </a:rPr>
                        <a:t>(60% of total marks)</a:t>
                      </a:r>
                      <a:endParaRPr lang="en-GB" sz="1330"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80089">
                <a:tc>
                  <a:txBody>
                    <a:bodyPr/>
                    <a:lstStyle/>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and either:</a:t>
                      </a:r>
                      <a:endParaRPr lang="en-GB" sz="1330" dirty="0">
                        <a:latin typeface="Arial" panose="020B0604020202020204" pitchFamily="34" charset="0"/>
                        <a:cs typeface="Arial" panose="020B0604020202020204" pitchFamily="34" charset="0"/>
                      </a:endParaRPr>
                    </a:p>
                  </a:txBody>
                  <a:tcPr>
                    <a:solidFill>
                      <a:schemeClr val="tx2">
                        <a:lumMod val="60000"/>
                        <a:lumOff val="40000"/>
                      </a:schemeClr>
                    </a:solidFill>
                  </a:tcPr>
                </a:tc>
                <a:tc>
                  <a:txBody>
                    <a:bodyPr/>
                    <a:lstStyle/>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or:</a:t>
                      </a:r>
                      <a:endParaRPr lang="en-GB" sz="1330" dirty="0">
                        <a:latin typeface="Arial" panose="020B0604020202020204" pitchFamily="34" charset="0"/>
                        <a:cs typeface="Arial" panose="020B0604020202020204" pitchFamily="34" charset="0"/>
                      </a:endParaRPr>
                    </a:p>
                  </a:txBody>
                  <a:tcPr>
                    <a:solidFill>
                      <a:schemeClr val="tx2">
                        <a:lumMod val="60000"/>
                        <a:lumOff val="40000"/>
                      </a:schemeClr>
                    </a:solidFill>
                  </a:tcPr>
                </a:tc>
              </a:tr>
              <a:tr h="3573880">
                <a:tc>
                  <a:txBody>
                    <a:bodyPr/>
                    <a:lstStyle/>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Paper 2                                 2½ hours</a:t>
                      </a:r>
                    </a:p>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Alternative to Coursework</a:t>
                      </a:r>
                    </a:p>
                    <a:p>
                      <a:pPr>
                        <a:spcAft>
                          <a:spcPts val="300"/>
                        </a:spcAft>
                      </a:pP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This question paper comprises scenario-based questions, which </a:t>
                      </a:r>
                      <a:r>
                        <a:rPr kumimoji="0" lang="en-US" sz="1330" b="0" i="0" u="none" strike="noStrike" kern="1200" baseline="0" dirty="0" smtClean="0">
                          <a:solidFill>
                            <a:schemeClr val="dk1"/>
                          </a:solidFill>
                          <a:latin typeface="Arial" panose="020B0604020202020204" pitchFamily="34" charset="0"/>
                          <a:ea typeface="+mn-ea"/>
                          <a:cs typeface="Arial" panose="020B0604020202020204" pitchFamily="34" charset="0"/>
                        </a:rPr>
                        <a:t>require candidates to provide short </a:t>
                      </a: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answers.</a:t>
                      </a:r>
                    </a:p>
                    <a:p>
                      <a:pPr>
                        <a:spcAft>
                          <a:spcPts val="300"/>
                        </a:spcAft>
                      </a:pPr>
                      <a:r>
                        <a:rPr kumimoji="0" lang="en-US" sz="1330" b="0" i="0" u="none" strike="noStrike" kern="1200" baseline="0" dirty="0" smtClean="0">
                          <a:solidFill>
                            <a:schemeClr val="dk1"/>
                          </a:solidFill>
                          <a:latin typeface="Arial" panose="020B0604020202020204" pitchFamily="34" charset="0"/>
                          <a:ea typeface="+mn-ea"/>
                          <a:cs typeface="Arial" panose="020B0604020202020204" pitchFamily="34" charset="0"/>
                        </a:rPr>
                        <a:t>It is based primarily on the contents of </a:t>
                      </a: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Unit 5.</a:t>
                      </a:r>
                    </a:p>
                    <a:p>
                      <a:pPr>
                        <a:spcAft>
                          <a:spcPts val="300"/>
                        </a:spcAft>
                      </a:pPr>
                      <a:r>
                        <a:rPr kumimoji="0" lang="en-US" sz="1330" b="0" i="0" u="none" strike="noStrike" kern="1200" baseline="0" dirty="0" smtClean="0">
                          <a:solidFill>
                            <a:schemeClr val="dk1"/>
                          </a:solidFill>
                          <a:latin typeface="Arial" panose="020B0604020202020204" pitchFamily="34" charset="0"/>
                          <a:ea typeface="+mn-ea"/>
                          <a:cs typeface="Arial" panose="020B0604020202020204" pitchFamily="34" charset="0"/>
                        </a:rPr>
                        <a:t>Candidates should have a broad understanding of the principles of marketing and promotion, and of the ways in which marketing and promotion are used within the travel </a:t>
                      </a: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and tourism industry.</a:t>
                      </a:r>
                    </a:p>
                    <a:p>
                      <a:pPr>
                        <a:spcAft>
                          <a:spcPts val="300"/>
                        </a:spcAft>
                      </a:pPr>
                      <a:endPar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pPr>
                        <a:spcAft>
                          <a:spcPts val="300"/>
                        </a:spcAft>
                      </a:pP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(40% of total marks)</a:t>
                      </a:r>
                      <a:endParaRPr lang="en-GB" sz="1330" dirty="0">
                        <a:latin typeface="Arial" panose="020B0604020202020204" pitchFamily="34" charset="0"/>
                        <a:cs typeface="Arial" panose="020B0604020202020204" pitchFamily="34" charset="0"/>
                      </a:endParaRPr>
                    </a:p>
                  </a:txBody>
                  <a:tcPr/>
                </a:tc>
                <a:tc>
                  <a:txBody>
                    <a:bodyPr/>
                    <a:lstStyle/>
                    <a:p>
                      <a:pPr>
                        <a:spcAft>
                          <a:spcPts val="300"/>
                        </a:spcAft>
                      </a:pPr>
                      <a:r>
                        <a:rPr lang="en-US" sz="1330" b="1" dirty="0" smtClean="0">
                          <a:latin typeface="Arial" panose="020B0604020202020204" pitchFamily="34" charset="0"/>
                          <a:cs typeface="Arial" panose="020B0604020202020204" pitchFamily="34" charset="0"/>
                        </a:rPr>
                        <a:t>Paper 3</a:t>
                      </a:r>
                    </a:p>
                    <a:p>
                      <a:pPr>
                        <a:spcAft>
                          <a:spcPts val="300"/>
                        </a:spcAft>
                      </a:pPr>
                      <a:r>
                        <a:rPr lang="en-US" sz="1330" dirty="0" smtClean="0">
                          <a:latin typeface="Arial" panose="020B0604020202020204" pitchFamily="34" charset="0"/>
                          <a:cs typeface="Arial" panose="020B0604020202020204" pitchFamily="34" charset="0"/>
                        </a:rPr>
                        <a:t>Coursework Investigation* (Centre-based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assessment)</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This is an investigation which is directed towards the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contents of Unit 6, and should allow candidates to apply</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their knowledge and skills of this area of the travel and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tourism industry.</a:t>
                      </a:r>
                    </a:p>
                    <a:p>
                      <a:pPr>
                        <a:spcAft>
                          <a:spcPts val="300"/>
                        </a:spcAft>
                      </a:pPr>
                      <a:r>
                        <a:rPr lang="en-US" sz="1330" dirty="0" smtClean="0">
                          <a:latin typeface="Arial" panose="020B0604020202020204" pitchFamily="34" charset="0"/>
                          <a:cs typeface="Arial" panose="020B0604020202020204" pitchFamily="34" charset="0"/>
                        </a:rPr>
                        <a:t>It requires a basic understanding of the principles of the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marketing and promotion of visitor services. It explores</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the ways in which the services that are available to</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visitors and tourism providers, through tourist boards</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and tourist information centres, can be promoted and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developed for international travel and tourism.</a:t>
                      </a:r>
                    </a:p>
                    <a:p>
                      <a:pPr>
                        <a:spcAft>
                          <a:spcPts val="300"/>
                        </a:spcAft>
                      </a:pPr>
                      <a:r>
                        <a:rPr lang="en-US" sz="1330" dirty="0" smtClean="0">
                          <a:latin typeface="Arial" panose="020B0604020202020204" pitchFamily="34" charset="0"/>
                          <a:cs typeface="Arial" panose="020B0604020202020204" pitchFamily="34" charset="0"/>
                        </a:rPr>
                        <a:t>The candidate’s report should be no more than 3000</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words, in addition to relevant annotation and illustrative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material. Candidates will be expected to: demonstrate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the ability to collect both primary and secondary</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evidence; analyse, investigate and draw conclusions</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from this; and present their findings in a structured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report.</a:t>
                      </a:r>
                    </a:p>
                    <a:p>
                      <a:pPr>
                        <a:spcAft>
                          <a:spcPts val="300"/>
                        </a:spcAft>
                      </a:pP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(40% of total marks)</a:t>
                      </a:r>
                      <a:endParaRPr lang="en-GB" sz="133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54390447"/>
      </p:ext>
    </p:extLst>
  </p:cSld>
  <p:clrMapOvr>
    <a:masterClrMapping/>
  </p:clrMapOvr>
  <p:transition advClick="0"/>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124</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sp>
        <p:nvSpPr>
          <p:cNvPr id="2" name="Rectangle 1"/>
          <p:cNvSpPr/>
          <p:nvPr/>
        </p:nvSpPr>
        <p:spPr>
          <a:xfrm>
            <a:off x="179512" y="1148546"/>
            <a:ext cx="8712968" cy="5493812"/>
          </a:xfrm>
          <a:prstGeom prst="rect">
            <a:avLst/>
          </a:prstGeom>
        </p:spPr>
        <p:txBody>
          <a:bodyPr wrap="square">
            <a:spAutoFit/>
          </a:bodyPr>
          <a:lstStyle/>
          <a:p>
            <a:pPr>
              <a:buClr>
                <a:srgbClr val="C00000"/>
              </a:buClr>
              <a:buSzPct val="80000"/>
            </a:pPr>
            <a:r>
              <a:rPr lang="en-US" sz="1950" b="1" dirty="0" smtClean="0">
                <a:solidFill>
                  <a:srgbClr val="C00000"/>
                </a:solidFill>
              </a:rPr>
              <a:t>Explore </a:t>
            </a:r>
            <a:r>
              <a:rPr lang="en-US" sz="1950" b="1" dirty="0">
                <a:solidFill>
                  <a:srgbClr val="C00000"/>
                </a:solidFill>
              </a:rPr>
              <a:t>the presentation and promotion </a:t>
            </a:r>
            <a:r>
              <a:rPr lang="en-US" sz="1950" b="1" dirty="0">
                <a:solidFill>
                  <a:srgbClr val="C00000"/>
                </a:solidFill>
              </a:rPr>
              <a:t>of tourist </a:t>
            </a:r>
            <a:r>
              <a:rPr lang="en-US" sz="1950" b="1" dirty="0">
                <a:solidFill>
                  <a:srgbClr val="C00000"/>
                </a:solidFill>
              </a:rPr>
              <a:t>facilities</a:t>
            </a:r>
          </a:p>
          <a:p>
            <a:pPr marL="400050" indent="-400050">
              <a:buClr>
                <a:srgbClr val="C00000"/>
              </a:buClr>
              <a:buSzPct val="80000"/>
              <a:buFont typeface="Arial" panose="020B0604020202020204" pitchFamily="34" charset="0"/>
              <a:buChar char="►"/>
            </a:pPr>
            <a:r>
              <a:rPr lang="en-US" sz="1950" dirty="0" smtClean="0"/>
              <a:t>Customers </a:t>
            </a:r>
            <a:r>
              <a:rPr lang="en-US" sz="1950" dirty="0"/>
              <a:t>buy when they become satisfied that their decision will either make/save them money or time; they also need to be certain that the new product/service will be reliable; therefore, the presentation must be convincing in these areas.</a:t>
            </a:r>
          </a:p>
          <a:p>
            <a:pPr marL="400050" indent="-400050">
              <a:buClr>
                <a:srgbClr val="C00000"/>
              </a:buClr>
              <a:buSzPct val="80000"/>
              <a:buFont typeface="Arial" panose="020B0604020202020204" pitchFamily="34" charset="0"/>
              <a:buChar char="►"/>
            </a:pPr>
            <a:r>
              <a:rPr lang="en-US" sz="1950" dirty="0"/>
              <a:t>In many cases, if the sales person conducts the sale properly, the customer will close the deal. The manner in which a sale is concluded depends on the style of the customer and their motivation. </a:t>
            </a:r>
            <a:endParaRPr lang="en-US" sz="1950" dirty="0" smtClean="0"/>
          </a:p>
          <a:p>
            <a:pPr marL="400050" indent="-400050">
              <a:buClr>
                <a:srgbClr val="C00000"/>
              </a:buClr>
              <a:buSzPct val="80000"/>
              <a:buFont typeface="Arial" panose="020B0604020202020204" pitchFamily="34" charset="0"/>
              <a:buChar char="►"/>
            </a:pPr>
            <a:r>
              <a:rPr lang="en-US" sz="1950" dirty="0" smtClean="0"/>
              <a:t>No-nonsense </a:t>
            </a:r>
            <a:r>
              <a:rPr lang="en-US" sz="1950" dirty="0"/>
              <a:t>high-achievers are likely to decide very quickly and may be a little irritated if you leave matters hanging after they’ve indicated they are happy to proceed; cautious </a:t>
            </a:r>
            <a:r>
              <a:rPr lang="en-US" sz="1950" dirty="0" smtClean="0"/>
              <a:t>technical </a:t>
            </a:r>
            <a:r>
              <a:rPr lang="en-US" sz="1950" dirty="0"/>
              <a:t>people will want every detail </a:t>
            </a:r>
            <a:r>
              <a:rPr lang="en-US" sz="1950" dirty="0" smtClean="0"/>
              <a:t/>
            </a:r>
            <a:br>
              <a:rPr lang="en-US" sz="1950" dirty="0" smtClean="0"/>
            </a:br>
            <a:r>
              <a:rPr lang="en-US" sz="1950" dirty="0" smtClean="0"/>
              <a:t>covered </a:t>
            </a:r>
            <a:r>
              <a:rPr lang="en-US" sz="1950" dirty="0"/>
              <a:t>and may need time to think; very </a:t>
            </a:r>
            <a:r>
              <a:rPr lang="en-US" sz="1950" dirty="0" smtClean="0"/>
              <a:t/>
            </a:r>
            <a:br>
              <a:rPr lang="en-US" sz="1950" dirty="0" smtClean="0"/>
            </a:br>
            <a:r>
              <a:rPr lang="en-US" sz="1950" dirty="0" smtClean="0"/>
              <a:t>friendly </a:t>
            </a:r>
            <a:r>
              <a:rPr lang="en-US" sz="1950" dirty="0"/>
              <a:t>types may actually say yes before </a:t>
            </a:r>
            <a:r>
              <a:rPr lang="en-US" sz="1950" dirty="0" smtClean="0"/>
              <a:t/>
            </a:r>
            <a:br>
              <a:rPr lang="en-US" sz="1950" dirty="0" smtClean="0"/>
            </a:br>
            <a:r>
              <a:rPr lang="en-US" sz="1950" dirty="0" smtClean="0"/>
              <a:t>they </a:t>
            </a:r>
            <a:r>
              <a:rPr lang="en-US" sz="1950" dirty="0"/>
              <a:t>are ready, in which case the </a:t>
            </a:r>
            <a:r>
              <a:rPr lang="en-US" sz="1950" dirty="0" smtClean="0"/>
              <a:t>sales </a:t>
            </a:r>
            <a:br>
              <a:rPr lang="en-US" sz="1950" dirty="0" smtClean="0"/>
            </a:br>
            <a:r>
              <a:rPr lang="en-US" sz="1950" dirty="0" smtClean="0"/>
              <a:t>person </a:t>
            </a:r>
            <a:r>
              <a:rPr lang="en-US" sz="1950" dirty="0"/>
              <a:t>needs to ensure that </a:t>
            </a:r>
            <a:r>
              <a:rPr lang="en-US" sz="1950" dirty="0" smtClean="0"/>
              <a:t>everything </a:t>
            </a:r>
            <a:r>
              <a:rPr lang="en-US" sz="1950" dirty="0"/>
              <a:t>is </a:t>
            </a:r>
            <a:r>
              <a:rPr lang="en-US" sz="1950" dirty="0" smtClean="0"/>
              <a:t/>
            </a:r>
            <a:br>
              <a:rPr lang="en-US" sz="1950" dirty="0" smtClean="0"/>
            </a:br>
            <a:r>
              <a:rPr lang="en-US" sz="1950" dirty="0" smtClean="0"/>
              <a:t>suitably </a:t>
            </a:r>
            <a:r>
              <a:rPr lang="en-US" sz="1950" dirty="0"/>
              <a:t>covered so that </a:t>
            </a:r>
            <a:r>
              <a:rPr lang="en-US" sz="1950" dirty="0" smtClean="0"/>
              <a:t>there </a:t>
            </a:r>
            <a:br>
              <a:rPr lang="en-US" sz="1950" dirty="0" smtClean="0"/>
            </a:br>
            <a:r>
              <a:rPr lang="en-US" sz="1950" dirty="0" smtClean="0"/>
              <a:t>are </a:t>
            </a:r>
            <a:r>
              <a:rPr lang="en-US" sz="1950" dirty="0"/>
              <a:t>no </a:t>
            </a:r>
            <a:r>
              <a:rPr lang="en-US" sz="1950" dirty="0" smtClean="0"/>
              <a:t>complications </a:t>
            </a:r>
            <a:r>
              <a:rPr lang="en-US" sz="1950" dirty="0"/>
              <a:t>or </a:t>
            </a:r>
            <a:r>
              <a:rPr lang="en-US" sz="1950" dirty="0" smtClean="0"/>
              <a:t/>
            </a:r>
            <a:br>
              <a:rPr lang="en-US" sz="1950" dirty="0" smtClean="0"/>
            </a:br>
            <a:r>
              <a:rPr lang="en-US" sz="1950" dirty="0" smtClean="0"/>
              <a:t>complaints at </a:t>
            </a:r>
            <a:r>
              <a:rPr lang="en-US" sz="1950" dirty="0"/>
              <a:t>a later </a:t>
            </a:r>
            <a:r>
              <a:rPr lang="en-US" sz="1950" dirty="0" smtClean="0"/>
              <a:t>stage</a:t>
            </a:r>
            <a:r>
              <a:rPr lang="en-US" sz="1950" dirty="0"/>
              <a:t>.</a:t>
            </a:r>
          </a:p>
        </p:txBody>
      </p:sp>
      <p:pic>
        <p:nvPicPr>
          <p:cNvPr id="75778" name="Picture 2" descr="Image result for travel agent sho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5" y="4581127"/>
            <a:ext cx="3384376" cy="209078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hlinkClick r:id="rId5" action="ppaction://hlinkfile"/>
          </p:cNvPr>
          <p:cNvSpPr txBox="1"/>
          <p:nvPr/>
        </p:nvSpPr>
        <p:spPr>
          <a:xfrm>
            <a:off x="4255413" y="5805264"/>
            <a:ext cx="1180683" cy="830997"/>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US" sz="2400" dirty="0" smtClean="0"/>
              <a:t>Sales Pitch</a:t>
            </a:r>
            <a:endParaRPr lang="en-US" sz="2400" dirty="0"/>
          </a:p>
        </p:txBody>
      </p:sp>
    </p:spTree>
    <p:extLst>
      <p:ext uri="{BB962C8B-B14F-4D97-AF65-F5344CB8AC3E}">
        <p14:creationId xmlns:p14="http://schemas.microsoft.com/office/powerpoint/2010/main" val="887235397"/>
      </p:ext>
    </p:extLst>
  </p:cSld>
  <p:clrMapOvr>
    <a:masterClrMapping/>
  </p:clrMapOvr>
  <p:transition advClick="0"/>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124</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sp>
        <p:nvSpPr>
          <p:cNvPr id="2" name="Rectangle 1"/>
          <p:cNvSpPr/>
          <p:nvPr/>
        </p:nvSpPr>
        <p:spPr>
          <a:xfrm>
            <a:off x="179512" y="1148546"/>
            <a:ext cx="6624736" cy="5193729"/>
          </a:xfrm>
          <a:prstGeom prst="rect">
            <a:avLst/>
          </a:prstGeom>
        </p:spPr>
        <p:txBody>
          <a:bodyPr wrap="square">
            <a:spAutoFit/>
          </a:bodyPr>
          <a:lstStyle/>
          <a:p>
            <a:pPr>
              <a:buClr>
                <a:srgbClr val="C00000"/>
              </a:buClr>
              <a:buSzPct val="80000"/>
            </a:pPr>
            <a:r>
              <a:rPr lang="en-US" sz="1950" b="1" dirty="0" smtClean="0">
                <a:solidFill>
                  <a:srgbClr val="C00000"/>
                </a:solidFill>
              </a:rPr>
              <a:t>Range </a:t>
            </a:r>
            <a:r>
              <a:rPr lang="en-US" sz="1950" b="1" dirty="0">
                <a:solidFill>
                  <a:srgbClr val="C00000"/>
                </a:solidFill>
              </a:rPr>
              <a:t>of promotional methods and their use identified</a:t>
            </a:r>
          </a:p>
          <a:p>
            <a:pPr marL="342900" indent="-342900">
              <a:buClr>
                <a:srgbClr val="C00000"/>
              </a:buClr>
              <a:buSzPct val="80000"/>
              <a:buFont typeface="Arial" panose="020B0604020202020204" pitchFamily="34" charset="0"/>
              <a:buChar char="►"/>
            </a:pPr>
            <a:r>
              <a:rPr lang="en-US" sz="1950" dirty="0"/>
              <a:t>Promotional techniques are used by travel and tourism organisations to make prospective customers aware of products, to whet their appetites and stimulate demand; they also provide information to help customers decide about which products they will actually purchase.</a:t>
            </a:r>
          </a:p>
          <a:p>
            <a:pPr marL="342900" indent="-342900">
              <a:buClr>
                <a:srgbClr val="C00000"/>
              </a:buClr>
              <a:buSzPct val="80000"/>
              <a:buFont typeface="Arial" panose="020B0604020202020204" pitchFamily="34" charset="0"/>
              <a:buChar char="►"/>
            </a:pPr>
            <a:r>
              <a:rPr lang="en-US" sz="1950" dirty="0"/>
              <a:t>In the promotional process, the selection and the use of the tools is crucial as nowadays the tourism industry is an extremely challenging marketplace. </a:t>
            </a:r>
            <a:endParaRPr lang="en-US" sz="1950" dirty="0" smtClean="0"/>
          </a:p>
          <a:p>
            <a:pPr marL="342900" indent="-342900">
              <a:buClr>
                <a:srgbClr val="C00000"/>
              </a:buClr>
              <a:buSzPct val="80000"/>
              <a:buFont typeface="Arial" panose="020B0604020202020204" pitchFamily="34" charset="0"/>
              <a:buChar char="►"/>
            </a:pPr>
            <a:r>
              <a:rPr lang="en-US" sz="1950" dirty="0" smtClean="0"/>
              <a:t>These </a:t>
            </a:r>
            <a:r>
              <a:rPr lang="en-US" sz="1950" dirty="0"/>
              <a:t>methods are used to tell customers about, and persuade them to buy, the services available. Promotional materials should be well designed, appropriately worded and readily available to the target customers. </a:t>
            </a:r>
            <a:endParaRPr lang="en-US" sz="1950" dirty="0" smtClean="0"/>
          </a:p>
          <a:p>
            <a:pPr marL="342900" indent="-342900">
              <a:buClr>
                <a:srgbClr val="C00000"/>
              </a:buClr>
              <a:buSzPct val="80000"/>
              <a:buFont typeface="Arial" panose="020B0604020202020204" pitchFamily="34" charset="0"/>
              <a:buChar char="►"/>
            </a:pPr>
            <a:r>
              <a:rPr lang="en-US" sz="1950" dirty="0" smtClean="0"/>
              <a:t>They </a:t>
            </a:r>
            <a:r>
              <a:rPr lang="en-US" sz="1950" dirty="0"/>
              <a:t>can include advertisements, brochures and leaflets, posters and other point-of-sale items, merchandising materials, videos and press </a:t>
            </a:r>
            <a:r>
              <a:rPr lang="en-US" sz="1950" dirty="0" smtClean="0"/>
              <a:t>releases.</a:t>
            </a:r>
            <a:endParaRPr lang="en-US" sz="1950" dirty="0"/>
          </a:p>
        </p:txBody>
      </p:sp>
    </p:spTree>
    <p:extLst>
      <p:ext uri="{BB962C8B-B14F-4D97-AF65-F5344CB8AC3E}">
        <p14:creationId xmlns:p14="http://schemas.microsoft.com/office/powerpoint/2010/main" val="3663037315"/>
      </p:ext>
    </p:extLst>
  </p:cSld>
  <p:clrMapOvr>
    <a:masterClrMapping/>
  </p:clrMapOvr>
  <p:transition advClick="0"/>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125</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sp>
        <p:nvSpPr>
          <p:cNvPr id="2" name="Rectangle 1"/>
          <p:cNvSpPr/>
          <p:nvPr/>
        </p:nvSpPr>
        <p:spPr>
          <a:xfrm>
            <a:off x="179512" y="1148546"/>
            <a:ext cx="8712968" cy="2192908"/>
          </a:xfrm>
          <a:prstGeom prst="rect">
            <a:avLst/>
          </a:prstGeom>
        </p:spPr>
        <p:txBody>
          <a:bodyPr wrap="square">
            <a:spAutoFit/>
          </a:bodyPr>
          <a:lstStyle/>
          <a:p>
            <a:pPr>
              <a:buClr>
                <a:srgbClr val="C00000"/>
              </a:buClr>
              <a:buSzPct val="80000"/>
            </a:pPr>
            <a:r>
              <a:rPr lang="en-US" sz="1950" b="1" dirty="0" smtClean="0">
                <a:solidFill>
                  <a:srgbClr val="C00000"/>
                </a:solidFill>
              </a:rPr>
              <a:t>Range </a:t>
            </a:r>
            <a:r>
              <a:rPr lang="en-US" sz="1950" b="1" dirty="0">
                <a:solidFill>
                  <a:srgbClr val="C00000"/>
                </a:solidFill>
              </a:rPr>
              <a:t>of promotional methods and their use identified</a:t>
            </a:r>
          </a:p>
          <a:p>
            <a:pPr marL="400050" indent="-400050">
              <a:buClr>
                <a:srgbClr val="C00000"/>
              </a:buClr>
              <a:buSzPct val="80000"/>
              <a:buFont typeface="Arial" panose="020B0604020202020204" pitchFamily="34" charset="0"/>
              <a:buChar char="►"/>
            </a:pPr>
            <a:r>
              <a:rPr lang="en-US" sz="1950" dirty="0" smtClean="0"/>
              <a:t>In </a:t>
            </a:r>
            <a:r>
              <a:rPr lang="en-US" sz="1950" dirty="0"/>
              <a:t>order to achieve maximum effect from promotional efforts, there are a range of important factors to consider:</a:t>
            </a:r>
          </a:p>
          <a:p>
            <a:pPr marL="800100" indent="-342900">
              <a:buClr>
                <a:srgbClr val="C00000"/>
              </a:buClr>
              <a:buSzPct val="80000"/>
              <a:buFont typeface="Wingdings" panose="05000000000000000000" pitchFamily="2" charset="2"/>
              <a:buChar char="§"/>
            </a:pPr>
            <a:r>
              <a:rPr lang="en-US" sz="1950" dirty="0" smtClean="0"/>
              <a:t>What </a:t>
            </a:r>
            <a:r>
              <a:rPr lang="en-US" sz="1950" dirty="0"/>
              <a:t>is the promotional campaign trying to achieve?</a:t>
            </a:r>
          </a:p>
          <a:p>
            <a:pPr marL="800100" indent="-342900">
              <a:buClr>
                <a:srgbClr val="C00000"/>
              </a:buClr>
              <a:buSzPct val="80000"/>
              <a:buFont typeface="Wingdings" panose="05000000000000000000" pitchFamily="2" charset="2"/>
              <a:buChar char="§"/>
            </a:pPr>
            <a:r>
              <a:rPr lang="en-US" sz="1950" dirty="0" smtClean="0"/>
              <a:t>Who </a:t>
            </a:r>
            <a:r>
              <a:rPr lang="en-US" sz="1950" dirty="0"/>
              <a:t>is the target market?</a:t>
            </a:r>
          </a:p>
          <a:p>
            <a:pPr marL="800100" indent="-342900">
              <a:buClr>
                <a:srgbClr val="C00000"/>
              </a:buClr>
              <a:buSzPct val="80000"/>
              <a:buFont typeface="Wingdings" panose="05000000000000000000" pitchFamily="2" charset="2"/>
              <a:buChar char="§"/>
            </a:pPr>
            <a:r>
              <a:rPr lang="en-US" sz="1950" dirty="0" smtClean="0"/>
              <a:t>What </a:t>
            </a:r>
            <a:r>
              <a:rPr lang="en-US" sz="1950" dirty="0"/>
              <a:t>promotional materials will be used?</a:t>
            </a:r>
          </a:p>
          <a:p>
            <a:pPr marL="800100" indent="-342900">
              <a:buClr>
                <a:srgbClr val="C00000"/>
              </a:buClr>
              <a:buSzPct val="80000"/>
              <a:buFont typeface="Wingdings" panose="05000000000000000000" pitchFamily="2" charset="2"/>
              <a:buChar char="§"/>
            </a:pPr>
            <a:r>
              <a:rPr lang="en-US" sz="1950" dirty="0" smtClean="0"/>
              <a:t>How </a:t>
            </a:r>
            <a:r>
              <a:rPr lang="en-US" sz="1950" dirty="0"/>
              <a:t>will the success of the campaign be monitored and evaluated</a:t>
            </a:r>
            <a:r>
              <a:rPr lang="en-US" sz="1950" dirty="0" smtClean="0"/>
              <a:t>?</a:t>
            </a:r>
            <a:endParaRPr lang="en-US" sz="1950" dirty="0"/>
          </a:p>
        </p:txBody>
      </p:sp>
      <p:sp>
        <p:nvSpPr>
          <p:cNvPr id="3" name="Rectangle 2"/>
          <p:cNvSpPr/>
          <p:nvPr/>
        </p:nvSpPr>
        <p:spPr>
          <a:xfrm>
            <a:off x="5652120" y="5996717"/>
            <a:ext cx="3275856" cy="646331"/>
          </a:xfrm>
          <a:prstGeom prst="rect">
            <a:avLst/>
          </a:prstGeom>
        </p:spPr>
        <p:txBody>
          <a:bodyPr wrap="square">
            <a:spAutoFit/>
          </a:bodyPr>
          <a:lstStyle/>
          <a:p>
            <a:pPr indent="342900">
              <a:buClr>
                <a:srgbClr val="C00000"/>
              </a:buClr>
              <a:buSzPct val="80000"/>
              <a:buFont typeface="Arial" panose="020B0604020202020204" pitchFamily="34" charset="0"/>
              <a:buChar char="▲"/>
            </a:pPr>
            <a:r>
              <a:rPr lang="en-US" b="1" dirty="0"/>
              <a:t>Fig. 3.8</a:t>
            </a:r>
            <a:r>
              <a:rPr lang="en-US" dirty="0"/>
              <a:t> </a:t>
            </a:r>
            <a:r>
              <a:rPr lang="en-US" dirty="0" smtClean="0"/>
              <a:t>- Staff </a:t>
            </a:r>
            <a:r>
              <a:rPr lang="en-US" dirty="0"/>
              <a:t>working at a tour </a:t>
            </a:r>
            <a:r>
              <a:rPr lang="en-US" dirty="0" smtClean="0"/>
              <a:t>desk</a:t>
            </a:r>
            <a:endParaRPr lang="en-US" dirty="0"/>
          </a:p>
        </p:txBody>
      </p:sp>
      <p:pic>
        <p:nvPicPr>
          <p:cNvPr id="77826" name="Picture 2" descr="Image result for staff working at a 5 star tour desk"/>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652120" y="3670346"/>
            <a:ext cx="3240360" cy="227893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79512" y="3308662"/>
            <a:ext cx="5472608" cy="3393237"/>
          </a:xfrm>
          <a:prstGeom prst="rect">
            <a:avLst/>
          </a:prstGeom>
        </p:spPr>
        <p:txBody>
          <a:bodyPr wrap="square">
            <a:spAutoFit/>
          </a:bodyPr>
          <a:lstStyle/>
          <a:p>
            <a:pPr marL="400050" indent="-400050">
              <a:buClr>
                <a:srgbClr val="C00000"/>
              </a:buClr>
              <a:buSzPct val="80000"/>
              <a:buFont typeface="Arial" panose="020B0604020202020204" pitchFamily="34" charset="0"/>
              <a:buChar char="►"/>
            </a:pPr>
            <a:r>
              <a:rPr lang="en-US" sz="1950" dirty="0"/>
              <a:t>Fig. </a:t>
            </a:r>
            <a:r>
              <a:rPr lang="en-US" sz="1950" b="1" dirty="0"/>
              <a:t>3.8</a:t>
            </a:r>
            <a:r>
              <a:rPr lang="en-US" sz="1950" dirty="0"/>
              <a:t> shows the staff working at a 5-star international resort hotel’s tour desk. This is the customer service environment where hotel guests can make purchases for a variety of local tours and excursions. </a:t>
            </a:r>
          </a:p>
          <a:p>
            <a:pPr marL="400050" indent="-400050">
              <a:buClr>
                <a:srgbClr val="C00000"/>
              </a:buClr>
              <a:buSzPct val="80000"/>
              <a:buFont typeface="Arial" panose="020B0604020202020204" pitchFamily="34" charset="0"/>
              <a:buChar char="►"/>
            </a:pPr>
            <a:r>
              <a:rPr lang="en-US" sz="1950" dirty="0"/>
              <a:t>The photograph gives a clear indication that a range of products are on display and information about them is being made available to the potential customers. </a:t>
            </a:r>
            <a:endParaRPr lang="en-US" sz="1950" dirty="0" smtClean="0"/>
          </a:p>
          <a:p>
            <a:pPr marL="400050" indent="-400050">
              <a:buClr>
                <a:srgbClr val="C00000"/>
              </a:buClr>
              <a:buSzPct val="80000"/>
              <a:buFont typeface="Arial" panose="020B0604020202020204" pitchFamily="34" charset="0"/>
              <a:buChar char="►"/>
            </a:pPr>
            <a:r>
              <a:rPr lang="en-US" sz="1950" dirty="0" smtClean="0"/>
              <a:t>Let </a:t>
            </a:r>
            <a:r>
              <a:rPr lang="en-US" sz="1950" dirty="0"/>
              <a:t>us now consider some of the ways in which such products can be promoted.</a:t>
            </a:r>
          </a:p>
        </p:txBody>
      </p:sp>
    </p:spTree>
    <p:extLst>
      <p:ext uri="{BB962C8B-B14F-4D97-AF65-F5344CB8AC3E}">
        <p14:creationId xmlns:p14="http://schemas.microsoft.com/office/powerpoint/2010/main" val="2007179062"/>
      </p:ext>
    </p:extLst>
  </p:cSld>
  <p:clrMapOvr>
    <a:masterClrMapping/>
  </p:clrMapOvr>
  <p:transition advClick="0"/>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125</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sp>
        <p:nvSpPr>
          <p:cNvPr id="2" name="Rectangle 1"/>
          <p:cNvSpPr/>
          <p:nvPr/>
        </p:nvSpPr>
        <p:spPr>
          <a:xfrm>
            <a:off x="179512" y="1148546"/>
            <a:ext cx="8712968" cy="5493812"/>
          </a:xfrm>
          <a:prstGeom prst="rect">
            <a:avLst/>
          </a:prstGeom>
        </p:spPr>
        <p:txBody>
          <a:bodyPr wrap="square">
            <a:spAutoFit/>
          </a:bodyPr>
          <a:lstStyle/>
          <a:p>
            <a:pPr>
              <a:buClr>
                <a:srgbClr val="C00000"/>
              </a:buClr>
              <a:buSzPct val="80000"/>
            </a:pPr>
            <a:r>
              <a:rPr lang="en-US" sz="1950" b="1" dirty="0" smtClean="0">
                <a:solidFill>
                  <a:srgbClr val="C00000"/>
                </a:solidFill>
              </a:rPr>
              <a:t>Brochures</a:t>
            </a:r>
            <a:endParaRPr lang="en-US" sz="1950" dirty="0"/>
          </a:p>
          <a:p>
            <a:pPr marL="400050" indent="-400050">
              <a:buClr>
                <a:srgbClr val="C00000"/>
              </a:buClr>
              <a:buSzPct val="80000"/>
              <a:buFont typeface="Arial" panose="020B0604020202020204" pitchFamily="34" charset="0"/>
              <a:buChar char="►"/>
            </a:pPr>
            <a:r>
              <a:rPr lang="en-US" sz="1950" dirty="0" smtClean="0"/>
              <a:t>The </a:t>
            </a:r>
            <a:r>
              <a:rPr lang="en-US" sz="1950" dirty="0"/>
              <a:t>brochure is a very good source of basic information about particular destinations, attractions and facilities. It is common to find the following included:</a:t>
            </a:r>
          </a:p>
          <a:p>
            <a:pPr marL="742950" indent="-342900">
              <a:buClr>
                <a:srgbClr val="C00000"/>
              </a:buClr>
              <a:buSzPct val="80000"/>
              <a:buFont typeface="Wingdings" panose="05000000000000000000" pitchFamily="2" charset="2"/>
              <a:buChar char="§"/>
            </a:pPr>
            <a:r>
              <a:rPr lang="en-US" sz="1950" dirty="0" smtClean="0"/>
              <a:t>A </a:t>
            </a:r>
            <a:r>
              <a:rPr lang="en-US" sz="1950" dirty="0"/>
              <a:t>map is included in most brochures and it </a:t>
            </a:r>
            <a:r>
              <a:rPr lang="en-US" sz="1950" dirty="0" smtClean="0"/>
              <a:t/>
            </a:r>
            <a:br>
              <a:rPr lang="en-US" sz="1950" dirty="0" smtClean="0"/>
            </a:br>
            <a:r>
              <a:rPr lang="en-US" sz="1950" dirty="0" smtClean="0"/>
              <a:t>gives </a:t>
            </a:r>
            <a:r>
              <a:rPr lang="en-US" sz="1950" dirty="0"/>
              <a:t>the location of the destination relative to </a:t>
            </a:r>
            <a:r>
              <a:rPr lang="en-US" sz="1950" dirty="0" smtClean="0"/>
              <a:t/>
            </a:r>
            <a:br>
              <a:rPr lang="en-US" sz="1950" dirty="0" smtClean="0"/>
            </a:br>
            <a:r>
              <a:rPr lang="en-US" sz="1950" dirty="0" smtClean="0"/>
              <a:t>the </a:t>
            </a:r>
            <a:r>
              <a:rPr lang="en-US" sz="1950" dirty="0"/>
              <a:t>point of entry, together with resort </a:t>
            </a:r>
            <a:r>
              <a:rPr lang="en-US" sz="1950" dirty="0" smtClean="0"/>
              <a:t/>
            </a:r>
            <a:br>
              <a:rPr lang="en-US" sz="1950" dirty="0" smtClean="0"/>
            </a:br>
            <a:r>
              <a:rPr lang="en-US" sz="1950" dirty="0" smtClean="0"/>
              <a:t>attractions</a:t>
            </a:r>
            <a:r>
              <a:rPr lang="en-US" sz="1950" dirty="0"/>
              <a:t>.</a:t>
            </a:r>
          </a:p>
          <a:p>
            <a:pPr marL="742950" indent="-342900">
              <a:buClr>
                <a:srgbClr val="C00000"/>
              </a:buClr>
              <a:buSzPct val="80000"/>
              <a:buFont typeface="Wingdings" panose="05000000000000000000" pitchFamily="2" charset="2"/>
              <a:buChar char="§"/>
            </a:pPr>
            <a:r>
              <a:rPr lang="en-US" sz="1950" dirty="0" smtClean="0"/>
              <a:t>A </a:t>
            </a:r>
            <a:r>
              <a:rPr lang="en-US" sz="1950" dirty="0"/>
              <a:t>table of climate figures indicating what the </a:t>
            </a:r>
            <a:r>
              <a:rPr lang="en-US" sz="1950" dirty="0" smtClean="0"/>
              <a:t/>
            </a:r>
            <a:br>
              <a:rPr lang="en-US" sz="1950" dirty="0" smtClean="0"/>
            </a:br>
            <a:r>
              <a:rPr lang="en-US" sz="1950" dirty="0" smtClean="0"/>
              <a:t>weather </a:t>
            </a:r>
            <a:r>
              <a:rPr lang="en-US" sz="1950" dirty="0"/>
              <a:t>conditions will be like.</a:t>
            </a:r>
          </a:p>
          <a:p>
            <a:pPr marL="742950" indent="-342900">
              <a:buClr>
                <a:srgbClr val="C00000"/>
              </a:buClr>
              <a:buSzPct val="80000"/>
              <a:buFont typeface="Wingdings" panose="05000000000000000000" pitchFamily="2" charset="2"/>
              <a:buChar char="§"/>
            </a:pPr>
            <a:r>
              <a:rPr lang="en-US" sz="1950" dirty="0"/>
              <a:t>A description of the facilities to be found in </a:t>
            </a:r>
            <a:r>
              <a:rPr lang="en-US" sz="1950" dirty="0" smtClean="0"/>
              <a:t/>
            </a:r>
            <a:br>
              <a:rPr lang="en-US" sz="1950" dirty="0" smtClean="0"/>
            </a:br>
            <a:r>
              <a:rPr lang="en-US" sz="1950" dirty="0" smtClean="0"/>
              <a:t>selected </a:t>
            </a:r>
            <a:r>
              <a:rPr lang="en-US" sz="1950" dirty="0"/>
              <a:t>types of destination accommodation.</a:t>
            </a:r>
          </a:p>
          <a:p>
            <a:pPr marL="742950" indent="-342900">
              <a:buClr>
                <a:srgbClr val="C00000"/>
              </a:buClr>
              <a:buSzPct val="80000"/>
              <a:buFont typeface="Wingdings" panose="05000000000000000000" pitchFamily="2" charset="2"/>
              <a:buChar char="§"/>
            </a:pPr>
            <a:r>
              <a:rPr lang="en-US" sz="1950" dirty="0" smtClean="0"/>
              <a:t>Photographs </a:t>
            </a:r>
            <a:r>
              <a:rPr lang="en-US" sz="1950" dirty="0"/>
              <a:t>showing aspects of the natural </a:t>
            </a:r>
            <a:r>
              <a:rPr lang="en-US" sz="1950" dirty="0" smtClean="0"/>
              <a:t/>
            </a:r>
            <a:br>
              <a:rPr lang="en-US" sz="1950" dirty="0" smtClean="0"/>
            </a:br>
            <a:r>
              <a:rPr lang="en-US" sz="1950" dirty="0" smtClean="0"/>
              <a:t>and </a:t>
            </a:r>
            <a:r>
              <a:rPr lang="en-US" sz="1950" dirty="0"/>
              <a:t>built environment that people are likely to </a:t>
            </a:r>
            <a:r>
              <a:rPr lang="en-US" sz="1950" dirty="0" smtClean="0"/>
              <a:t>be </a:t>
            </a:r>
            <a:r>
              <a:rPr lang="en-US" sz="1950" dirty="0"/>
              <a:t>interested in.</a:t>
            </a:r>
          </a:p>
          <a:p>
            <a:pPr marL="742950" indent="-342900">
              <a:buClr>
                <a:srgbClr val="C00000"/>
              </a:buClr>
              <a:buSzPct val="80000"/>
              <a:buFont typeface="Wingdings" panose="05000000000000000000" pitchFamily="2" charset="2"/>
              <a:buChar char="§"/>
            </a:pPr>
            <a:r>
              <a:rPr lang="en-US" sz="1950" dirty="0" smtClean="0"/>
              <a:t>Brief </a:t>
            </a:r>
            <a:r>
              <a:rPr lang="en-US" sz="1950" dirty="0"/>
              <a:t>details of local places of interest and attractions.</a:t>
            </a:r>
          </a:p>
          <a:p>
            <a:pPr marL="400050" indent="-400050">
              <a:buClr>
                <a:srgbClr val="C00000"/>
              </a:buClr>
              <a:buSzPct val="80000"/>
              <a:buFont typeface="Arial" panose="020B0604020202020204" pitchFamily="34" charset="0"/>
              <a:buChar char="►"/>
            </a:pPr>
            <a:r>
              <a:rPr lang="en-US" sz="1950" dirty="0"/>
              <a:t>It needs to be remembered that the main purpose of these printed brochures is to create awareness amongst the readers which will then lead to a positive decision of buying one of the featured holiday products.</a:t>
            </a:r>
          </a:p>
        </p:txBody>
      </p:sp>
      <p:pic>
        <p:nvPicPr>
          <p:cNvPr id="76802" name="Picture 2" descr="Image result for tour brochu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69338" y="2132856"/>
            <a:ext cx="2732270" cy="2813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9192699"/>
      </p:ext>
    </p:extLst>
  </p:cSld>
  <p:clrMapOvr>
    <a:masterClrMapping/>
  </p:clrMapOvr>
  <p:transition advClick="0"/>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125</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pic>
        <p:nvPicPr>
          <p:cNvPr id="79874" name="Picture 2" descr="Image result for tour brochu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01" y="1124744"/>
            <a:ext cx="8804487" cy="5472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8663937"/>
      </p:ext>
    </p:extLst>
  </p:cSld>
  <p:clrMapOvr>
    <a:masterClrMapping/>
  </p:clrMapOvr>
  <p:transition advClick="0"/>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126</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sp>
        <p:nvSpPr>
          <p:cNvPr id="2" name="Rectangle 1"/>
          <p:cNvSpPr/>
          <p:nvPr/>
        </p:nvSpPr>
        <p:spPr>
          <a:xfrm>
            <a:off x="179512" y="1148546"/>
            <a:ext cx="4464496" cy="3308598"/>
          </a:xfrm>
          <a:prstGeom prst="rect">
            <a:avLst/>
          </a:prstGeom>
        </p:spPr>
        <p:txBody>
          <a:bodyPr wrap="square">
            <a:spAutoFit/>
          </a:bodyPr>
          <a:lstStyle/>
          <a:p>
            <a:pPr>
              <a:buClr>
                <a:srgbClr val="C00000"/>
              </a:buClr>
              <a:buSzPct val="80000"/>
            </a:pPr>
            <a:r>
              <a:rPr lang="en-US" sz="1900" b="1" dirty="0" smtClean="0">
                <a:solidFill>
                  <a:srgbClr val="C00000"/>
                </a:solidFill>
              </a:rPr>
              <a:t>Promotional </a:t>
            </a:r>
            <a:r>
              <a:rPr lang="en-US" sz="1900" b="1" dirty="0">
                <a:solidFill>
                  <a:srgbClr val="C00000"/>
                </a:solidFill>
              </a:rPr>
              <a:t>leaflets</a:t>
            </a:r>
          </a:p>
          <a:p>
            <a:pPr marL="342900" indent="-342900">
              <a:buClr>
                <a:srgbClr val="C00000"/>
              </a:buClr>
              <a:buSzPct val="80000"/>
              <a:buFont typeface="Arial" panose="020B0604020202020204" pitchFamily="34" charset="0"/>
              <a:buChar char="►"/>
            </a:pPr>
            <a:r>
              <a:rPr lang="en-US" sz="1900" dirty="0"/>
              <a:t>These are essentially mini-brochures acting as adverts for a particular product or service. </a:t>
            </a:r>
            <a:endParaRPr lang="en-US" sz="1900" dirty="0" smtClean="0"/>
          </a:p>
          <a:p>
            <a:pPr marL="342900" indent="-342900">
              <a:buClr>
                <a:srgbClr val="C00000"/>
              </a:buClr>
              <a:buSzPct val="80000"/>
              <a:buFont typeface="Arial" panose="020B0604020202020204" pitchFamily="34" charset="0"/>
              <a:buChar char="►"/>
            </a:pPr>
            <a:r>
              <a:rPr lang="en-US" sz="1900" dirty="0" smtClean="0"/>
              <a:t>They </a:t>
            </a:r>
            <a:r>
              <a:rPr lang="en-US" sz="1900" dirty="0"/>
              <a:t>are carefully designed to attract the eye and provide basic details about what is on offer. </a:t>
            </a:r>
            <a:endParaRPr lang="en-US" sz="1900" dirty="0" smtClean="0"/>
          </a:p>
          <a:p>
            <a:pPr marL="342900" indent="-342900">
              <a:buClr>
                <a:srgbClr val="C00000"/>
              </a:buClr>
              <a:buSzPct val="80000"/>
              <a:buFont typeface="Arial" panose="020B0604020202020204" pitchFamily="34" charset="0"/>
              <a:buChar char="►"/>
            </a:pPr>
            <a:r>
              <a:rPr lang="en-US" sz="1900" dirty="0" smtClean="0"/>
              <a:t>Key </a:t>
            </a:r>
            <a:r>
              <a:rPr lang="en-US" sz="1900" dirty="0"/>
              <a:t>factual information usually provided for the benefit of the potential customers includes prices, timings and contact details.</a:t>
            </a:r>
          </a:p>
        </p:txBody>
      </p:sp>
      <p:pic>
        <p:nvPicPr>
          <p:cNvPr id="80898" name="Picture 2" descr="Image result for holiday promotional flyer">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1519" y="4457144"/>
            <a:ext cx="3324055" cy="2212216"/>
          </a:xfrm>
          <a:prstGeom prst="rect">
            <a:avLst/>
          </a:prstGeom>
          <a:noFill/>
          <a:extLst>
            <a:ext uri="{909E8E84-426E-40DD-AFC4-6F175D3DCCD1}">
              <a14:hiddenFill xmlns:a14="http://schemas.microsoft.com/office/drawing/2010/main">
                <a:solidFill>
                  <a:srgbClr val="FFFFFF"/>
                </a:solidFill>
              </a14:hiddenFill>
            </a:ext>
          </a:extLst>
        </p:spPr>
      </p:pic>
      <p:sp>
        <p:nvSpPr>
          <p:cNvPr id="7" name="Rounded Rectangle 6"/>
          <p:cNvSpPr/>
          <p:nvPr/>
        </p:nvSpPr>
        <p:spPr>
          <a:xfrm>
            <a:off x="4644008" y="1172977"/>
            <a:ext cx="4248472" cy="5444240"/>
          </a:xfrm>
          <a:prstGeom prst="roundRect">
            <a:avLst>
              <a:gd name="adj" fmla="val 471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smtClean="0">
                <a:solidFill>
                  <a:srgbClr val="C00000"/>
                </a:solidFill>
                <a:latin typeface="Arial" panose="020B0604020202020204" pitchFamily="34" charset="0"/>
                <a:cs typeface="Arial" panose="020B0604020202020204" pitchFamily="34" charset="0"/>
              </a:rPr>
              <a:t>Activity </a:t>
            </a:r>
            <a:r>
              <a:rPr lang="en-US" b="1" dirty="0" smtClean="0">
                <a:solidFill>
                  <a:srgbClr val="C00000"/>
                </a:solidFill>
                <a:latin typeface="Arial" panose="020B0604020202020204" pitchFamily="34" charset="0"/>
                <a:cs typeface="Arial" panose="020B0604020202020204" pitchFamily="34" charset="0"/>
              </a:rPr>
              <a:t>7</a:t>
            </a:r>
            <a:endParaRPr lang="en-US" b="1" dirty="0">
              <a:solidFill>
                <a:srgbClr val="C00000"/>
              </a:solidFill>
              <a:latin typeface="Arial" panose="020B0604020202020204" pitchFamily="34" charset="0"/>
              <a:cs typeface="Arial" panose="020B0604020202020204" pitchFamily="34" charset="0"/>
            </a:endParaRPr>
          </a:p>
          <a:p>
            <a:r>
              <a:rPr lang="en-US" dirty="0">
                <a:solidFill>
                  <a:schemeClr val="tx1"/>
                </a:solidFill>
                <a:latin typeface="Arial" panose="020B0604020202020204" pitchFamily="34" charset="0"/>
                <a:cs typeface="Arial" panose="020B0604020202020204" pitchFamily="34" charset="0"/>
              </a:rPr>
              <a:t>To help you understand that a wide range of travel and tourism organisations use leaflets as a means of promotion, visit your local Tourist Information Centre (TIC) and obtain a sample of the leaflets that are currently on display.</a:t>
            </a:r>
          </a:p>
          <a:p>
            <a:r>
              <a:rPr lang="en-US" dirty="0">
                <a:solidFill>
                  <a:schemeClr val="tx1"/>
                </a:solidFill>
                <a:latin typeface="Arial" panose="020B0604020202020204" pitchFamily="34" charset="0"/>
                <a:cs typeface="Arial" panose="020B0604020202020204" pitchFamily="34" charset="0"/>
              </a:rPr>
              <a:t>This will allow you to identify some of the main types of provider present in the local area. Place these into suitable categories, such as:</a:t>
            </a:r>
          </a:p>
          <a:p>
            <a:r>
              <a:rPr lang="en-US" dirty="0">
                <a:solidFill>
                  <a:schemeClr val="tx1"/>
                </a:solidFill>
                <a:latin typeface="Arial" panose="020B0604020202020204" pitchFamily="34" charset="0"/>
                <a:cs typeface="Arial" panose="020B0604020202020204" pitchFamily="34" charset="0"/>
              </a:rPr>
              <a:t>• Visitor attractions</a:t>
            </a:r>
          </a:p>
          <a:p>
            <a:r>
              <a:rPr lang="en-US" dirty="0">
                <a:solidFill>
                  <a:schemeClr val="tx1"/>
                </a:solidFill>
                <a:latin typeface="Arial" panose="020B0604020202020204" pitchFamily="34" charset="0"/>
                <a:cs typeface="Arial" panose="020B0604020202020204" pitchFamily="34" charset="0"/>
              </a:rPr>
              <a:t>• </a:t>
            </a:r>
            <a:r>
              <a:rPr lang="en-US" dirty="0" smtClean="0">
                <a:solidFill>
                  <a:schemeClr val="tx1"/>
                </a:solidFill>
                <a:latin typeface="Arial" panose="020B0604020202020204" pitchFamily="34" charset="0"/>
                <a:cs typeface="Arial" panose="020B0604020202020204" pitchFamily="34" charset="0"/>
              </a:rPr>
              <a:t>Tours and Activities</a:t>
            </a:r>
            <a:endParaRPr lang="en-US" dirty="0">
              <a:solidFill>
                <a:schemeClr val="tx1"/>
              </a:solidFill>
              <a:latin typeface="Arial" panose="020B0604020202020204" pitchFamily="34" charset="0"/>
              <a:cs typeface="Arial" panose="020B0604020202020204" pitchFamily="34" charset="0"/>
            </a:endParaRPr>
          </a:p>
          <a:p>
            <a:r>
              <a:rPr lang="en-US" dirty="0">
                <a:solidFill>
                  <a:schemeClr val="tx1"/>
                </a:solidFill>
                <a:latin typeface="Arial" panose="020B0604020202020204" pitchFamily="34" charset="0"/>
                <a:cs typeface="Arial" panose="020B0604020202020204" pitchFamily="34" charset="0"/>
              </a:rPr>
              <a:t>• </a:t>
            </a:r>
            <a:r>
              <a:rPr lang="en-US" dirty="0" smtClean="0">
                <a:solidFill>
                  <a:schemeClr val="tx1"/>
                </a:solidFill>
                <a:latin typeface="Arial" panose="020B0604020202020204" pitchFamily="34" charset="0"/>
                <a:cs typeface="Arial" panose="020B0604020202020204" pitchFamily="34" charset="0"/>
              </a:rPr>
              <a:t>Entertainment and Restaurants</a:t>
            </a:r>
            <a:endParaRPr lang="en-US" dirty="0">
              <a:solidFill>
                <a:schemeClr val="tx1"/>
              </a:solidFill>
              <a:latin typeface="Arial" panose="020B0604020202020204" pitchFamily="34" charset="0"/>
              <a:cs typeface="Arial" panose="020B0604020202020204" pitchFamily="34" charset="0"/>
            </a:endParaRPr>
          </a:p>
          <a:p>
            <a:r>
              <a:rPr lang="en-US" dirty="0">
                <a:solidFill>
                  <a:schemeClr val="tx1"/>
                </a:solidFill>
                <a:latin typeface="Arial" panose="020B0604020202020204" pitchFamily="34" charset="0"/>
                <a:cs typeface="Arial" panose="020B0604020202020204" pitchFamily="34" charset="0"/>
              </a:rPr>
              <a:t>Do the leaflets produced by particular types of provider have any similarities? Which do you think are the most useful and why?</a:t>
            </a:r>
            <a:endParaRPr lang="en-US" dirty="0">
              <a:solidFill>
                <a:schemeClr val="tx1"/>
              </a:solidFill>
              <a:latin typeface="Arial" panose="020B0604020202020204" pitchFamily="34" charset="0"/>
              <a:cs typeface="Arial" panose="020B0604020202020204" pitchFamily="34" charset="0"/>
            </a:endParaRPr>
          </a:p>
        </p:txBody>
      </p:sp>
      <p:sp>
        <p:nvSpPr>
          <p:cNvPr id="8" name="Oval 7"/>
          <p:cNvSpPr/>
          <p:nvPr/>
        </p:nvSpPr>
        <p:spPr>
          <a:xfrm rot="2089674">
            <a:off x="8637216" y="1031750"/>
            <a:ext cx="454263" cy="454263"/>
          </a:xfrm>
          <a:prstGeom prst="ellipse">
            <a:avLst/>
          </a:prstGeom>
          <a:solidFill>
            <a:srgbClr val="DBEEF4"/>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fontScale="62500" lnSpcReduction="20000"/>
          </a:bodyPr>
          <a:lstStyle/>
          <a:p>
            <a:pPr algn="ctr"/>
            <a:r>
              <a:rPr lang="en-US" sz="4000" b="1" dirty="0" smtClean="0">
                <a:solidFill>
                  <a:srgbClr val="C00000"/>
                </a:solidFill>
                <a:latin typeface="Arial" panose="020B0604020202020204" pitchFamily="34" charset="0"/>
                <a:cs typeface="Arial" panose="020B0604020202020204" pitchFamily="34" charset="0"/>
              </a:rPr>
              <a:t>A</a:t>
            </a:r>
            <a:endParaRPr lang="en-US" b="1" dirty="0">
              <a:solidFill>
                <a:srgbClr val="C00000"/>
              </a:solidFill>
              <a:latin typeface="Arial" panose="020B0604020202020204" pitchFamily="34" charset="0"/>
              <a:cs typeface="Arial" panose="020B0604020202020204" pitchFamily="34" charset="0"/>
            </a:endParaRPr>
          </a:p>
        </p:txBody>
      </p:sp>
      <p:pic>
        <p:nvPicPr>
          <p:cNvPr id="9" name="Picture 8" descr="Image result for vector paper clip"/>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0664711">
            <a:off x="8378962" y="3970391"/>
            <a:ext cx="757184" cy="569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451537"/>
      </p:ext>
    </p:extLst>
  </p:cSld>
  <p:clrMapOvr>
    <a:masterClrMapping/>
  </p:clrMapOvr>
  <p:transition advClick="0"/>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126</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pic>
        <p:nvPicPr>
          <p:cNvPr id="80898" name="Picture 2" descr="Image result for holiday promotional flye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79512" y="1124744"/>
            <a:ext cx="8712968" cy="5544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0758819"/>
      </p:ext>
    </p:extLst>
  </p:cSld>
  <p:clrMapOvr>
    <a:masterClrMapping/>
  </p:clrMapOvr>
  <p:transition advClick="0"/>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126</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sp>
        <p:nvSpPr>
          <p:cNvPr id="2" name="Rectangle 1"/>
          <p:cNvSpPr/>
          <p:nvPr/>
        </p:nvSpPr>
        <p:spPr>
          <a:xfrm>
            <a:off x="179512" y="1148546"/>
            <a:ext cx="6480720" cy="5355312"/>
          </a:xfrm>
          <a:prstGeom prst="rect">
            <a:avLst/>
          </a:prstGeom>
        </p:spPr>
        <p:txBody>
          <a:bodyPr wrap="square">
            <a:spAutoFit/>
          </a:bodyPr>
          <a:lstStyle/>
          <a:p>
            <a:pPr>
              <a:buClr>
                <a:srgbClr val="C00000"/>
              </a:buClr>
              <a:buSzPct val="80000"/>
            </a:pPr>
            <a:r>
              <a:rPr lang="en-US" sz="1900" b="1" dirty="0" smtClean="0">
                <a:solidFill>
                  <a:srgbClr val="C00000"/>
                </a:solidFill>
              </a:rPr>
              <a:t>Advertisements</a:t>
            </a:r>
            <a:endParaRPr lang="en-US" sz="1900" b="1" dirty="0">
              <a:solidFill>
                <a:srgbClr val="C00000"/>
              </a:solidFill>
            </a:endParaRPr>
          </a:p>
          <a:p>
            <a:pPr marL="342900" indent="-342900">
              <a:buClr>
                <a:srgbClr val="C00000"/>
              </a:buClr>
              <a:buSzPct val="80000"/>
              <a:buFont typeface="Arial" panose="020B0604020202020204" pitchFamily="34" charset="0"/>
              <a:buChar char="►"/>
            </a:pPr>
            <a:r>
              <a:rPr lang="en-US" sz="1900" dirty="0"/>
              <a:t>Most travel and tourism businesses use a variety of media, rather than a single source, to get their message out to the public. The advertising components used, such as brochures, newspapers, direct mail, and radio etc. should work together for broad coverage of the target markets previously identified. </a:t>
            </a:r>
            <a:endParaRPr lang="en-US" sz="1900" dirty="0" smtClean="0"/>
          </a:p>
          <a:p>
            <a:pPr marL="342900" indent="-342900">
              <a:buClr>
                <a:srgbClr val="C00000"/>
              </a:buClr>
              <a:buSzPct val="80000"/>
              <a:buFont typeface="Arial" panose="020B0604020202020204" pitchFamily="34" charset="0"/>
              <a:buChar char="►"/>
            </a:pPr>
            <a:r>
              <a:rPr lang="en-US" sz="1900" dirty="0" smtClean="0"/>
              <a:t>Some </a:t>
            </a:r>
            <a:r>
              <a:rPr lang="en-US" sz="1900" dirty="0"/>
              <a:t>media reach certain markets better than others, and different target markets will use different media to get their information. They also use these media at different times. Thus, no one medium can reach everyone at the same time. </a:t>
            </a:r>
            <a:endParaRPr lang="en-US" sz="1900" dirty="0" smtClean="0"/>
          </a:p>
          <a:p>
            <a:pPr marL="342900" indent="-342900">
              <a:buClr>
                <a:srgbClr val="C00000"/>
              </a:buClr>
              <a:buSzPct val="80000"/>
              <a:buFont typeface="Arial" panose="020B0604020202020204" pitchFamily="34" charset="0"/>
              <a:buChar char="►"/>
            </a:pPr>
            <a:r>
              <a:rPr lang="en-US" sz="1900" dirty="0" smtClean="0"/>
              <a:t>For </a:t>
            </a:r>
            <a:r>
              <a:rPr lang="en-US" sz="1900" dirty="0"/>
              <a:t>most organisations their budgetary restrictions will limit their choice of advertising to publications rather than on television or radio. </a:t>
            </a:r>
            <a:endParaRPr lang="en-US" sz="1900" dirty="0" smtClean="0"/>
          </a:p>
          <a:p>
            <a:pPr marL="342900" indent="-342900">
              <a:buClr>
                <a:srgbClr val="C00000"/>
              </a:buClr>
              <a:buSzPct val="80000"/>
              <a:buFont typeface="Arial" panose="020B0604020202020204" pitchFamily="34" charset="0"/>
              <a:buChar char="►"/>
            </a:pPr>
            <a:r>
              <a:rPr lang="en-US" sz="1900" dirty="0" smtClean="0"/>
              <a:t>The </a:t>
            </a:r>
            <a:r>
              <a:rPr lang="en-US" sz="1900" dirty="0"/>
              <a:t>choice of publications in which to advertise is vast. In addition to local and national press, there are also special interest magazines and tourist board guides</a:t>
            </a:r>
            <a:r>
              <a:rPr lang="en-US" sz="1900" dirty="0" smtClean="0"/>
              <a:t>.</a:t>
            </a:r>
            <a:endParaRPr lang="en-US" sz="1900" dirty="0"/>
          </a:p>
        </p:txBody>
      </p:sp>
      <p:pic>
        <p:nvPicPr>
          <p:cNvPr id="82946" name="Picture 2" descr="Image result for holiday magazi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0232" y="1173142"/>
            <a:ext cx="2232248" cy="2775793"/>
          </a:xfrm>
          <a:prstGeom prst="rect">
            <a:avLst/>
          </a:prstGeom>
          <a:noFill/>
          <a:extLst>
            <a:ext uri="{909E8E84-426E-40DD-AFC4-6F175D3DCCD1}">
              <a14:hiddenFill xmlns:a14="http://schemas.microsoft.com/office/drawing/2010/main">
                <a:solidFill>
                  <a:srgbClr val="FFFFFF"/>
                </a:solidFill>
              </a14:hiddenFill>
            </a:ext>
          </a:extLst>
        </p:spPr>
      </p:pic>
      <p:pic>
        <p:nvPicPr>
          <p:cNvPr id="82948" name="Picture 4" descr="Image result for a place in france magazin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6652406" y="4000501"/>
            <a:ext cx="2247900" cy="26237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4533899"/>
      </p:ext>
    </p:extLst>
  </p:cSld>
  <p:clrMapOvr>
    <a:masterClrMapping/>
  </p:clrMapOvr>
  <p:transition advClick="0"/>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126</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sp>
        <p:nvSpPr>
          <p:cNvPr id="2" name="Rectangle 1"/>
          <p:cNvSpPr/>
          <p:nvPr/>
        </p:nvSpPr>
        <p:spPr>
          <a:xfrm>
            <a:off x="179512" y="1148546"/>
            <a:ext cx="8712968" cy="3194721"/>
          </a:xfrm>
          <a:prstGeom prst="rect">
            <a:avLst/>
          </a:prstGeom>
        </p:spPr>
        <p:txBody>
          <a:bodyPr wrap="square">
            <a:spAutoFit/>
          </a:bodyPr>
          <a:lstStyle/>
          <a:p>
            <a:pPr>
              <a:buClr>
                <a:srgbClr val="C00000"/>
              </a:buClr>
              <a:buSzPct val="80000"/>
            </a:pPr>
            <a:r>
              <a:rPr lang="en-US" sz="2240" b="1" dirty="0" smtClean="0">
                <a:solidFill>
                  <a:srgbClr val="C00000"/>
                </a:solidFill>
              </a:rPr>
              <a:t>Advertisements</a:t>
            </a:r>
            <a:endParaRPr lang="en-US" sz="2240" b="1" dirty="0">
              <a:solidFill>
                <a:srgbClr val="C00000"/>
              </a:solidFill>
            </a:endParaRPr>
          </a:p>
          <a:p>
            <a:pPr marL="342900" indent="-342900">
              <a:buClr>
                <a:srgbClr val="C00000"/>
              </a:buClr>
              <a:buSzPct val="80000"/>
              <a:buFont typeface="Arial" panose="020B0604020202020204" pitchFamily="34" charset="0"/>
              <a:buChar char="►"/>
            </a:pPr>
            <a:r>
              <a:rPr lang="en-US" sz="2240" dirty="0" smtClean="0"/>
              <a:t>Advertising </a:t>
            </a:r>
            <a:r>
              <a:rPr lang="en-US" sz="2240" dirty="0"/>
              <a:t>usually has either tactical or strategic objectives. </a:t>
            </a:r>
            <a:endParaRPr lang="en-US" sz="2240" dirty="0" smtClean="0"/>
          </a:p>
          <a:p>
            <a:pPr marL="342900" indent="-342900">
              <a:buClr>
                <a:srgbClr val="C00000"/>
              </a:buClr>
              <a:buSzPct val="80000"/>
              <a:buFont typeface="Arial" panose="020B0604020202020204" pitchFamily="34" charset="0"/>
              <a:buChar char="►"/>
            </a:pPr>
            <a:r>
              <a:rPr lang="en-US" sz="2240" b="1" dirty="0" smtClean="0">
                <a:solidFill>
                  <a:srgbClr val="FF0000"/>
                </a:solidFill>
              </a:rPr>
              <a:t>Strategic </a:t>
            </a:r>
            <a:r>
              <a:rPr lang="en-US" sz="2240" b="1" dirty="0">
                <a:solidFill>
                  <a:srgbClr val="FF0000"/>
                </a:solidFill>
              </a:rPr>
              <a:t>advertising </a:t>
            </a:r>
            <a:r>
              <a:rPr lang="en-US" sz="2240" dirty="0"/>
              <a:t>is concerned with creating awareness of markets, and of products, of developing an organisations identity and image. </a:t>
            </a:r>
            <a:r>
              <a:rPr lang="en-US" sz="2240" dirty="0" smtClean="0"/>
              <a:t>Strategic </a:t>
            </a:r>
            <a:r>
              <a:rPr lang="en-US" sz="2240" dirty="0"/>
              <a:t>advertising takes a more long term view. </a:t>
            </a:r>
            <a:endParaRPr lang="en-US" sz="2240" dirty="0" smtClean="0"/>
          </a:p>
          <a:p>
            <a:pPr marL="342900" indent="-342900">
              <a:buClr>
                <a:srgbClr val="C00000"/>
              </a:buClr>
              <a:buSzPct val="80000"/>
              <a:buFont typeface="Arial" panose="020B0604020202020204" pitchFamily="34" charset="0"/>
              <a:buChar char="►"/>
            </a:pPr>
            <a:r>
              <a:rPr lang="en-US" sz="2240" b="1" dirty="0" smtClean="0">
                <a:solidFill>
                  <a:srgbClr val="FF0000"/>
                </a:solidFill>
              </a:rPr>
              <a:t>Tactical </a:t>
            </a:r>
            <a:r>
              <a:rPr lang="en-US" sz="2240" b="1" dirty="0">
                <a:solidFill>
                  <a:srgbClr val="FF0000"/>
                </a:solidFill>
              </a:rPr>
              <a:t>advertising </a:t>
            </a:r>
            <a:r>
              <a:rPr lang="en-US" sz="2240" dirty="0"/>
              <a:t>is aimed at specific market segments and persuading them to go to a particular place or buy a certain service, sometimes at a particular time or season.  </a:t>
            </a:r>
            <a:r>
              <a:rPr lang="en-US" sz="2240" dirty="0" smtClean="0"/>
              <a:t>Tactical </a:t>
            </a:r>
            <a:r>
              <a:rPr lang="en-US" sz="2240" dirty="0"/>
              <a:t>advertising takes a more short to medium term view</a:t>
            </a:r>
            <a:r>
              <a:rPr lang="en-US" sz="2240" dirty="0" smtClean="0"/>
              <a:t>.</a:t>
            </a:r>
            <a:endParaRPr lang="en-US" sz="2240" dirty="0"/>
          </a:p>
        </p:txBody>
      </p:sp>
      <p:pic>
        <p:nvPicPr>
          <p:cNvPr id="81922" name="Picture 2" descr="Image result for holiday destination advertisemen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98562" y="4626421"/>
            <a:ext cx="3653358" cy="2058230"/>
          </a:xfrm>
          <a:prstGeom prst="rect">
            <a:avLst/>
          </a:prstGeom>
          <a:noFill/>
          <a:extLst>
            <a:ext uri="{909E8E84-426E-40DD-AFC4-6F175D3DCCD1}">
              <a14:hiddenFill xmlns:a14="http://schemas.microsoft.com/office/drawing/2010/main">
                <a:solidFill>
                  <a:srgbClr val="FFFFFF"/>
                </a:solidFill>
              </a14:hiddenFill>
            </a:ext>
          </a:extLst>
        </p:spPr>
      </p:pic>
      <p:pic>
        <p:nvPicPr>
          <p:cNvPr id="81924" name="Picture 4" descr="Image result for holiday destination advertisemen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95936" y="4626421"/>
            <a:ext cx="3130302" cy="2058230"/>
          </a:xfrm>
          <a:prstGeom prst="rect">
            <a:avLst/>
          </a:prstGeom>
          <a:noFill/>
          <a:extLst>
            <a:ext uri="{909E8E84-426E-40DD-AFC4-6F175D3DCCD1}">
              <a14:hiddenFill xmlns:a14="http://schemas.microsoft.com/office/drawing/2010/main">
                <a:solidFill>
                  <a:srgbClr val="FFFFFF"/>
                </a:solidFill>
              </a14:hiddenFill>
            </a:ext>
          </a:extLst>
        </p:spPr>
      </p:pic>
      <p:pic>
        <p:nvPicPr>
          <p:cNvPr id="81926" name="Picture 6" descr="Image result for holiday destination advertiseme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6296" y="4034368"/>
            <a:ext cx="1656184" cy="26502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7952526"/>
      </p:ext>
    </p:extLst>
  </p:cSld>
  <p:clrMapOvr>
    <a:masterClrMapping/>
  </p:clrMapOvr>
  <p:transition advClick="0"/>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a:hlinkClick r:id="rId3" action="ppaction://hlinkpres?slideindex=1&amp;slidetitle="/>
          </p:cNvPr>
          <p:cNvSpPr/>
          <p:nvPr/>
        </p:nvSpPr>
        <p:spPr>
          <a:xfrm>
            <a:off x="6660232" y="695546"/>
            <a:ext cx="792088" cy="357190"/>
          </a:xfrm>
          <a:prstGeom prst="round2SameRect">
            <a:avLst/>
          </a:prstGeom>
          <a:gradFill>
            <a:gsLst>
              <a:gs pos="0">
                <a:srgbClr val="002060"/>
              </a:gs>
              <a:gs pos="54000">
                <a:srgbClr val="0070C0"/>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127</a:t>
            </a:r>
            <a:endParaRPr lang="en-GB" sz="1400" b="1" dirty="0">
              <a:latin typeface="Calibri" panose="020F0502020204030204" pitchFamily="34" charset="0"/>
            </a:endParaRPr>
          </a:p>
        </p:txBody>
      </p:sp>
      <p:sp>
        <p:nvSpPr>
          <p:cNvPr id="12" name="Title 1"/>
          <p:cNvSpPr>
            <a:spLocks noGrp="1"/>
          </p:cNvSpPr>
          <p:nvPr>
            <p:ph type="title"/>
          </p:nvPr>
        </p:nvSpPr>
        <p:spPr>
          <a:xfrm>
            <a:off x="35496" y="44624"/>
            <a:ext cx="7560840" cy="625434"/>
          </a:xfrm>
        </p:spPr>
        <p:txBody>
          <a:bodyPr>
            <a:noAutofit/>
          </a:bodyPr>
          <a:lstStyle/>
          <a:p>
            <a:r>
              <a:rPr lang="en-GB" sz="2600" dirty="0" smtClean="0"/>
              <a:t>3.5 </a:t>
            </a:r>
            <a:r>
              <a:rPr lang="en-GB" sz="2600" dirty="0"/>
              <a:t>– </a:t>
            </a:r>
            <a:r>
              <a:rPr lang="en-US" sz="2600" dirty="0"/>
              <a:t> </a:t>
            </a:r>
            <a:r>
              <a:rPr lang="en-US" sz="2600" dirty="0" smtClean="0"/>
              <a:t>Presentation </a:t>
            </a:r>
            <a:r>
              <a:rPr lang="en-US" sz="2600" dirty="0"/>
              <a:t>and </a:t>
            </a:r>
            <a:r>
              <a:rPr lang="en-US" sz="2600" dirty="0" smtClean="0"/>
              <a:t>Promotion of Tourist Facilities</a:t>
            </a:r>
            <a:endParaRPr lang="en-GB" sz="2600" b="1" dirty="0" smtClean="0"/>
          </a:p>
        </p:txBody>
      </p:sp>
      <p:sp>
        <p:nvSpPr>
          <p:cNvPr id="2" name="Rectangle 1"/>
          <p:cNvSpPr/>
          <p:nvPr/>
        </p:nvSpPr>
        <p:spPr>
          <a:xfrm>
            <a:off x="126876" y="1016868"/>
            <a:ext cx="5813276" cy="5909310"/>
          </a:xfrm>
          <a:prstGeom prst="rect">
            <a:avLst/>
          </a:prstGeom>
        </p:spPr>
        <p:txBody>
          <a:bodyPr wrap="square">
            <a:spAutoFit/>
          </a:bodyPr>
          <a:lstStyle/>
          <a:p>
            <a:pPr>
              <a:buClr>
                <a:srgbClr val="C00000"/>
              </a:buClr>
              <a:buSzPct val="80000"/>
            </a:pPr>
            <a:r>
              <a:rPr lang="en-US" sz="2070" b="1" dirty="0" smtClean="0">
                <a:solidFill>
                  <a:srgbClr val="C00000"/>
                </a:solidFill>
              </a:rPr>
              <a:t>Internet</a:t>
            </a:r>
            <a:endParaRPr lang="en-US" sz="2070" b="1" dirty="0">
              <a:solidFill>
                <a:srgbClr val="C00000"/>
              </a:solidFill>
            </a:endParaRPr>
          </a:p>
          <a:p>
            <a:pPr marL="342900" indent="-342900">
              <a:buClr>
                <a:srgbClr val="C00000"/>
              </a:buClr>
              <a:buSzPct val="80000"/>
              <a:buFont typeface="Arial" panose="020B0604020202020204" pitchFamily="34" charset="0"/>
              <a:buChar char="►"/>
            </a:pPr>
            <a:r>
              <a:rPr lang="en-US" sz="2070" dirty="0"/>
              <a:t>The key to achieving the benefits of Internet promotion is having a well designed and well maintained website that is attractive, informative, interactive and quick to download. </a:t>
            </a:r>
            <a:endParaRPr lang="en-US" sz="2070" dirty="0" smtClean="0"/>
          </a:p>
          <a:p>
            <a:pPr marL="342900" indent="-342900">
              <a:buClr>
                <a:srgbClr val="C00000"/>
              </a:buClr>
              <a:buSzPct val="80000"/>
              <a:buFont typeface="Arial" panose="020B0604020202020204" pitchFamily="34" charset="0"/>
              <a:buChar char="►"/>
            </a:pPr>
            <a:r>
              <a:rPr lang="en-US" sz="2070" dirty="0" smtClean="0"/>
              <a:t>Well-designed </a:t>
            </a:r>
            <a:r>
              <a:rPr lang="en-US" sz="2070" dirty="0"/>
              <a:t>tourism websites incorporate information that is as accurate and detailed as a brochure, often with timetables, photos and graphs and such sites essentially operate as a ‘Virtual Tourist Office’. </a:t>
            </a:r>
            <a:endParaRPr lang="en-US" sz="2070" dirty="0" smtClean="0"/>
          </a:p>
          <a:p>
            <a:pPr marL="342900" indent="-342900">
              <a:buClr>
                <a:srgbClr val="C00000"/>
              </a:buClr>
              <a:buSzPct val="80000"/>
              <a:buFont typeface="Arial" panose="020B0604020202020204" pitchFamily="34" charset="0"/>
              <a:buChar char="►"/>
            </a:pPr>
            <a:r>
              <a:rPr lang="en-US" sz="2070" dirty="0" smtClean="0"/>
              <a:t>Effective </a:t>
            </a:r>
            <a:r>
              <a:rPr lang="en-US" sz="2070" dirty="0"/>
              <a:t>sites are updated regularly with information regarding the tourism products and services, such as entertainment available etc.</a:t>
            </a:r>
          </a:p>
          <a:p>
            <a:pPr marL="342900" indent="-342900">
              <a:buClr>
                <a:srgbClr val="C00000"/>
              </a:buClr>
              <a:buSzPct val="80000"/>
              <a:buFont typeface="Arial" panose="020B0604020202020204" pitchFamily="34" charset="0"/>
              <a:buChar char="►"/>
            </a:pPr>
            <a:r>
              <a:rPr lang="en-US" sz="2070" dirty="0"/>
              <a:t>The cost of setting up a website can vary depending on how elaborate and functional the site is. </a:t>
            </a:r>
            <a:endParaRPr lang="en-US" sz="2070" dirty="0" smtClean="0"/>
          </a:p>
        </p:txBody>
      </p:sp>
      <p:pic>
        <p:nvPicPr>
          <p:cNvPr id="84994" name="Picture 2" descr="Image result for strategic vs tactical advertisi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940152" y="1162894"/>
            <a:ext cx="2952328" cy="2952328"/>
          </a:xfrm>
          <a:prstGeom prst="rect">
            <a:avLst/>
          </a:prstGeom>
          <a:noFill/>
          <a:extLst>
            <a:ext uri="{909E8E84-426E-40DD-AFC4-6F175D3DCCD1}">
              <a14:hiddenFill xmlns:a14="http://schemas.microsoft.com/office/drawing/2010/main">
                <a:solidFill>
                  <a:srgbClr val="FFFFFF"/>
                </a:solidFill>
              </a14:hiddenFill>
            </a:ext>
          </a:extLst>
        </p:spPr>
      </p:pic>
      <p:pic>
        <p:nvPicPr>
          <p:cNvPr id="84996" name="Picture 4" descr="Image result for travel destination website">
            <a:hlinkClick r:id="rId5"/>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156176" y="4149080"/>
            <a:ext cx="2736304" cy="1229057"/>
          </a:xfrm>
          <a:prstGeom prst="rect">
            <a:avLst/>
          </a:prstGeom>
          <a:noFill/>
          <a:extLst>
            <a:ext uri="{909E8E84-426E-40DD-AFC4-6F175D3DCCD1}">
              <a14:hiddenFill xmlns:a14="http://schemas.microsoft.com/office/drawing/2010/main">
                <a:solidFill>
                  <a:srgbClr val="FFFFFF"/>
                </a:solidFill>
              </a14:hiddenFill>
            </a:ext>
          </a:extLst>
        </p:spPr>
      </p:pic>
      <p:pic>
        <p:nvPicPr>
          <p:cNvPr id="84998" name="Picture 6" descr="Image result for travel destination website">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56176" y="5495123"/>
            <a:ext cx="2736304" cy="1174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9024882"/>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purl.org/dc/terms/"/>
    <ds:schemaRef ds:uri="http://www.w3.org/XML/1998/namespace"/>
    <ds:schemaRef ds:uri="http://schemas.openxmlformats.org/package/2006/metadata/core-properties"/>
    <ds:schemaRef ds:uri="http://schemas.microsoft.com/office/2006/documentManagement/types"/>
    <ds:schemaRef ds:uri="http://schemas.microsoft.com/office/2006/metadata/properties"/>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48670</TotalTime>
  <Words>13880</Words>
  <Application>Microsoft Office PowerPoint</Application>
  <PresentationFormat>On-screen Show (4:3)</PresentationFormat>
  <Paragraphs>1088</Paragraphs>
  <Slides>108</Slides>
  <Notes>107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108</vt:i4>
      </vt:variant>
    </vt:vector>
  </HeadingPairs>
  <TitlesOfParts>
    <vt:vector size="117" baseType="lpstr">
      <vt:lpstr>Arial</vt:lpstr>
      <vt:lpstr>Calibri</vt:lpstr>
      <vt:lpstr>Lucida Sans Unicode</vt:lpstr>
      <vt:lpstr>Times New Roman</vt:lpstr>
      <vt:lpstr>Verdana</vt:lpstr>
      <vt:lpstr>Wingdings</vt:lpstr>
      <vt:lpstr>Wingdings 2</vt:lpstr>
      <vt:lpstr>Wingdings 3</vt:lpstr>
      <vt:lpstr>Enderoth</vt:lpstr>
      <vt:lpstr>PowerPoint Presentation</vt:lpstr>
      <vt:lpstr>3 - Learning Outcomes</vt:lpstr>
      <vt:lpstr>1 – Assessment Objectives</vt:lpstr>
      <vt:lpstr>1 – Assessment Objectives</vt:lpstr>
      <vt:lpstr>1 – Assessment Objectives</vt:lpstr>
      <vt:lpstr>1 – Grade Descriptors – Grade A</vt:lpstr>
      <vt:lpstr>1 – Grade Descriptors – Grade C</vt:lpstr>
      <vt:lpstr>1 – Grade Descriptors – Grade F</vt:lpstr>
      <vt:lpstr>1 – Scheme of Assessment</vt:lpstr>
      <vt:lpstr>3 – Customer Care and Working Procedures</vt:lpstr>
      <vt:lpstr>3 – Customer Care and Working Procedures</vt:lpstr>
      <vt:lpstr>3 – Customer Care and Working Procedures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3.1 –  Dealing With Customers</vt:lpstr>
      <vt:lpstr>3.2 –  Essential Personal Skills in T&amp;T</vt:lpstr>
      <vt:lpstr>3.2 –  Essential Personal Skills in T&amp;T</vt:lpstr>
      <vt:lpstr>3.2 –  Essential Personal Skills in T&amp;T</vt:lpstr>
      <vt:lpstr>3.2 –  Essential Personal Skills in T&amp;T</vt:lpstr>
      <vt:lpstr>3.2 –  Essential Personal Skills in T&amp;T</vt:lpstr>
      <vt:lpstr>3.2 –  Essential Personal Skills in T&amp;T</vt:lpstr>
      <vt:lpstr>3.2 –  Essential Personal Skills in T&amp;T</vt:lpstr>
      <vt:lpstr>3.2 –  Essential Personal Skills in T&amp;T</vt:lpstr>
      <vt:lpstr>3.2 –  Essential Personal Skills in T&amp;T</vt:lpstr>
      <vt:lpstr>3.2 –  Essential Personal Skills in T&amp;T</vt:lpstr>
      <vt:lpstr>3.2 –  Essential Personal Skills in T&amp;T</vt:lpstr>
      <vt:lpstr>3.2 –  Essential Personal Skills in T&amp;T</vt:lpstr>
      <vt:lpstr>3.2 –  Essential Personal Skills in T&amp;T</vt:lpstr>
      <vt:lpstr>3.2 –  Essential Personal Skills in T&amp;T</vt:lpstr>
      <vt:lpstr>3.2 –  Essential Personal Skills in T&amp;T</vt:lpstr>
      <vt:lpstr>3.2 –  Essential Personal Skills in T&amp;T</vt:lpstr>
      <vt:lpstr>3.3 –  Following Procedures</vt:lpstr>
      <vt:lpstr>3.3 –  Following Procedures</vt:lpstr>
      <vt:lpstr>3.3 –  Following Procedures</vt:lpstr>
      <vt:lpstr>3.3 –  Following Procedures</vt:lpstr>
      <vt:lpstr>3.3 –  Following Procedures</vt:lpstr>
      <vt:lpstr>3.4 –  Use Reference Sources to Obtain Information</vt:lpstr>
      <vt:lpstr>3.4 –  Use Reference Sources to Obtain Information</vt:lpstr>
      <vt:lpstr>3.4 –  Use Reference Sources to Obtain Information</vt:lpstr>
      <vt:lpstr>3.4 –  Use Reference Sources to Obtain Information</vt:lpstr>
      <vt:lpstr>3.4 –  Use Reference Sources to Obtain Information</vt:lpstr>
      <vt:lpstr>3.4 –  Use Reference Sources to Obtain Information</vt:lpstr>
      <vt:lpstr>3.4 –  Use Reference Sources to Obtain Information</vt:lpstr>
      <vt:lpstr>3.4 –  Use Reference Sources to Obtain Information</vt:lpstr>
      <vt:lpstr>3.4 –  Use Reference Sources to Obtain Information</vt:lpstr>
      <vt:lpstr>3.4 –  Use Reference Sources to Obtain Information</vt:lpstr>
      <vt:lpstr>3.4 –  Use Reference Sources to Obtain Information</vt:lpstr>
      <vt:lpstr>3.4 –  Use Reference Sources to Obtain Information</vt:lpstr>
      <vt:lpstr>3.4 –  Use Reference Sources to Obtain Information</vt:lpstr>
      <vt:lpstr>3.4 –  Use Reference Sources to Obtain Information</vt:lpstr>
      <vt:lpstr>3.5 –  Presentation and Promotion of Tourist Facilities</vt:lpstr>
      <vt:lpstr>3.5 –  Presentation and Promotion of Tourist Facilities</vt:lpstr>
      <vt:lpstr>3.5 –  Presentation and Promotion of Tourist Facilities</vt:lpstr>
      <vt:lpstr>3.5 –  Presentation and Promotion of Tourist Facilities</vt:lpstr>
      <vt:lpstr>3.5 –  Presentation and Promotion of Tourist Facilities</vt:lpstr>
      <vt:lpstr>3.5 –  Presentation and Promotion of Tourist Facilities</vt:lpstr>
      <vt:lpstr>3.5 –  Presentation and Promotion of Tourist Facilities</vt:lpstr>
      <vt:lpstr>3.5 –  Presentation and Promotion of Tourist Facilities</vt:lpstr>
      <vt:lpstr>3.5 –  Presentation and Promotion of Tourist Facilities</vt:lpstr>
      <vt:lpstr>3.5 –  Presentation and Promotion of Tourist Facilities</vt:lpstr>
      <vt:lpstr>3.5 –  Presentation and Promotion of Tourist Facilities</vt:lpstr>
      <vt:lpstr>3.5 –  Presentation and Promotion of Tourist Facilities</vt:lpstr>
      <vt:lpstr>3.5 –  Presentation and Promotion of Tourist Facilities</vt:lpstr>
      <vt:lpstr>3.5 –  Presentation and Promotion of Tourist Facilities</vt:lpstr>
      <vt:lpstr>3.5 –  Presentation and Promotion of Tourist Facilities</vt:lpstr>
      <vt:lpstr>3.5 –  Presentation and Promotion of Tourist Facilities</vt:lpstr>
      <vt:lpstr>3.5 –  Presentation and Promotion of Tourist Facilities</vt:lpstr>
      <vt:lpstr>3.5 –  Presentation and Promotion of Tourist Facilities</vt:lpstr>
      <vt:lpstr>3.5 –  Presentation and Promotion of Tourist Facilities</vt:lpstr>
      <vt:lpstr>3.5 –  Presentation and Promotion of Tourist Facilities</vt:lpstr>
      <vt:lpstr>03 – Unit Assessment</vt:lpstr>
      <vt:lpstr>03 – Unit Assessment</vt:lpstr>
      <vt:lpstr>03 – Unit Assessment</vt:lpstr>
      <vt:lpstr>PowerPoint Presentation</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01 - The Travel and Tourism Industry</dc:title>
  <dc:subject>Travel and Tourism</dc:subject>
  <dc:creator>Enderoth</dc:creator>
  <cp:keywords>Unit 02 - Features of worldwide destinations</cp:keywords>
  <cp:lastModifiedBy>Enderoth</cp:lastModifiedBy>
  <cp:revision>1725</cp:revision>
  <cp:lastPrinted>2014-01-22T18:25:48Z</cp:lastPrinted>
  <dcterms:created xsi:type="dcterms:W3CDTF">2008-03-12T11:01:44Z</dcterms:created>
  <dcterms:modified xsi:type="dcterms:W3CDTF">2018-05-04T13:01:54Z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